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8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6" r:id="rId11"/>
    <p:sldId id="269" r:id="rId12"/>
    <p:sldId id="270" r:id="rId13"/>
    <p:sldId id="271" r:id="rId14"/>
    <p:sldId id="272" r:id="rId15"/>
    <p:sldId id="267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/>
    <p:restoredTop sz="94646"/>
  </p:normalViewPr>
  <p:slideViewPr>
    <p:cSldViewPr snapToGrid="0" snapToObjects="1">
      <p:cViewPr varScale="1">
        <p:scale>
          <a:sx n="75" d="100"/>
          <a:sy n="75" d="100"/>
        </p:scale>
        <p:origin x="52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6A697-609B-5B4E-93E8-9E3FD8E6EC7D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1CD2F-C982-3A48-9B01-2962093EEE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9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01CD2F-C982-3A48-9B01-2962093EEE7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14E11-73C2-B14D-B5B9-551F2ED4A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8E346F6-3A5C-E846-8A54-BBE2152BC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A6461F-D7B0-A649-8289-A5C5DBC1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DB43FA-A12F-4042-AC69-13C2D8A2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4060A6-797A-204A-909B-BBB270D0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65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063BD-4BC0-5D44-B27C-038DDFBC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81660D-2EE7-9B41-BFF1-4D84479DA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66C39A-B865-0840-B2AF-BAE4AC4C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6CE0EB-8E2F-C94D-AD23-77B3A5F2D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971B8B-4B20-0645-925D-0D206CB6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44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A546EEE-D6AE-A84F-89EA-CA9DD8E4D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8379B69-A63A-9541-A26A-3BB5D86C1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41D16F-248E-9D49-8E02-7D3AA54C1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EE7884-E695-E74E-BAC2-1CE6110B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6EC8E4-14B1-5447-BBE3-8C72BD5C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4128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6E912-345C-A244-BA05-FBC6F820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554A77-83AF-F84C-9FCD-9FAE26D46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86348E-EA4B-AC4B-9687-D53A5DC3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E6F028-5D7B-3847-A8D6-79212E8D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46E109-3FB7-0D4A-9423-E4835122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8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A90A8-E7D7-114E-B2FB-F386B3304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938937-6C0C-434A-80D9-94D2A0F88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854BBC-5594-044C-A645-6F03747F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AE38DF-926E-6547-AC9B-053FC373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04919C-5F53-1D48-A082-8F9BB36E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3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C3C90-FB33-7A41-A67C-B1C3E6CA0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58CE3C-0686-2942-B4F5-8DEEB6F40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E03523-DE88-DA4D-9159-9F5B81A8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A68881-4349-DC4E-8974-60BEC16C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7691ACF-9A24-B44E-AAA1-997B0665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84AF-C3D3-AC41-B033-0F477A50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07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ECB3E-92A0-9542-92AA-16D992A1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0C7269-A3CE-3C4D-ABE7-93FF2829C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936D9F7-7855-044B-91F8-DDD00324B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76CA47-3E11-E34F-8CEE-497D4DCCF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96C5564-42C3-1742-8C8F-9900C9D5F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BF5A3A-BFAC-AC48-8F37-186DE4CB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8875393-EF99-4342-84E8-07E66126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108B041-985A-F544-AB49-5E0F9A26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1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6DFEA-0135-D547-B840-E1BF30ED5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F45B90-39FD-4344-8CE9-D69B7D95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9A819F6-724C-5545-8624-3E43B730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335479-363D-CA49-AECC-BAF82C51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16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C88586-E080-2A48-8A4C-68A63060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A4EFC67-E634-214A-B08C-D39E5880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DA0876-B8E8-7242-9696-D38B5B86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17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1BCED-068B-9C4A-A0D4-5CDCF73F5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54CAFE-E8DF-3040-86CB-CE36D23BC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9AEF8E-3E7D-974D-AB97-3538A2A74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41780E-FF45-5D4F-AFB6-6812C7B45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9650DE-272A-CB43-AC1D-2311183A3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644E19-D453-4A4C-ABA1-95CBF84A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7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C375F-2072-3645-9070-EBAD5A67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6BDE70-7884-7C43-93CC-3F80779FC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D1A6EE-C447-EB4B-9364-1B118F681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B70F31-92B2-1548-8C0D-3BE124FFE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D883CA-5026-8344-B2A0-BD4C9300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F4D6AE-9425-BA41-869A-671B7185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74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1C042D-F3EF-7344-AF14-F62AFA42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2DF231-7FCC-FA4C-8A45-A7243A9EC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D01473-67A3-B841-94C7-AC8D1320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AA0B-A9CA-AB47-AC23-0E21919F4583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544F13-0FBF-8045-A410-10F402630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89A0AE-FCCE-E64D-AE5A-E1F5889D0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1CCD-27D6-FE47-9854-F50157EA0D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72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vs-aigen.salzburg.a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-aigen.salzburg.a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direktion@vs-aigen.a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92FC7-0614-AE44-97E2-32271519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                                                                          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7FEDD2-92DA-2B41-A626-00A0EF7A4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VD Dipl.Päd.Veronika Danzmayr-Steinbach:</a:t>
            </a:r>
            <a:br>
              <a:rPr lang="de-DE" dirty="0"/>
            </a:br>
            <a:r>
              <a:rPr lang="de-DE" dirty="0"/>
              <a:t>Allgemeine Informationen über den Ablauf</a:t>
            </a:r>
          </a:p>
          <a:p>
            <a:r>
              <a:rPr lang="de-DE" dirty="0"/>
              <a:t>VL Dipl.Päd. Daniela </a:t>
            </a:r>
            <a:r>
              <a:rPr lang="de-DE" dirty="0" err="1"/>
              <a:t>Fletschberger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und </a:t>
            </a:r>
            <a:r>
              <a:rPr lang="de-DE" dirty="0" err="1"/>
              <a:t>Prof.Dipl.Päd</a:t>
            </a:r>
            <a:r>
              <a:rPr lang="de-DE" dirty="0"/>
              <a:t>. Robert Oberascher:</a:t>
            </a:r>
            <a:br>
              <a:rPr lang="de-DE" dirty="0"/>
            </a:br>
            <a:r>
              <a:rPr lang="de-DE" dirty="0"/>
              <a:t>Wie kann ich mein Kind auf den Schulbeginn vorbereiten?</a:t>
            </a:r>
          </a:p>
          <a:p>
            <a:r>
              <a:rPr lang="de-DE" dirty="0"/>
              <a:t>Florian Fürhapter:</a:t>
            </a:r>
            <a:br>
              <a:rPr lang="de-DE" dirty="0"/>
            </a:br>
            <a:r>
              <a:rPr lang="de-DE" dirty="0"/>
              <a:t>Nachmittagsbetreuung</a:t>
            </a:r>
          </a:p>
          <a:p>
            <a:r>
              <a:rPr lang="de-DE" dirty="0"/>
              <a:t>Elternverein: Sicherer Schulweg, Kiss </a:t>
            </a:r>
            <a:r>
              <a:rPr lang="de-DE" dirty="0" err="1"/>
              <a:t>and</a:t>
            </a:r>
            <a:r>
              <a:rPr lang="de-DE" dirty="0"/>
              <a:t> Go, Schülerlotsen</a:t>
            </a:r>
          </a:p>
          <a:p>
            <a:r>
              <a:rPr lang="de-DE" dirty="0"/>
              <a:t>Ausblick auf die Schuleinschreibungswoche 28.02. – 04.03.2022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CDB839E-3E67-4249-89D0-D84758B9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753" y="436776"/>
            <a:ext cx="11049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288AE-89A7-2D4B-9CE9-6B2961E0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auf das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Rechnenlernen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39AEEB-2998-B441-9A8D-BDF76FA31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1524000"/>
            <a:ext cx="10719816" cy="4848035"/>
          </a:xfrm>
        </p:spPr>
        <p:txBody>
          <a:bodyPr>
            <a:normAutofit lnSpcReduction="10000"/>
          </a:bodyPr>
          <a:lstStyle/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Geld: Münzen und Scheine benennen. „Was ist mehr wert? Wie viel kostet eine Kugel Eis?“</a:t>
            </a: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Alltagsmathematik: „Wie viele Personen leben in unserem Haus? Wie viele Finger hast du insgesamt? Wie viele Beine hat ein Hund/ Huhn?“</a:t>
            </a: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Muster weiterführen: mit farbigen Plättchen/ Perlen auffädeln,…</a:t>
            </a: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Geometrie: „Kennst du schon ein Viereck/ Dreieck? Warum heißt ein Viereck Viereck?“</a:t>
            </a: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1600"/>
              </a:spcBef>
              <a:buNone/>
            </a:pP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Literaturtipp: Das Zahlenbuch, Frühförderung. Spielebuch 1, von Wittmann E. /Müller G.</a:t>
            </a:r>
          </a:p>
          <a:p>
            <a:endParaRPr lang="de-DE" sz="1800" dirty="0"/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8572B13C-FE70-A749-9A8C-38D9AEAD6B56}"/>
              </a:ext>
            </a:extLst>
          </p:cNvPr>
          <p:cNvGrpSpPr/>
          <p:nvPr/>
        </p:nvGrpSpPr>
        <p:grpSpPr>
          <a:xfrm>
            <a:off x="10727787" y="28178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A07E27EF-4177-2143-AF17-C312C51DCA7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7664F272-B970-4F4B-A589-7A0D5BCB8D4C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3B99E61E-4A0E-7E4A-900C-0B6275F5828A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2CE68C0A-A911-4141-B158-BA90714B641B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BB609040-38D4-6D43-9E9C-D361703DF2B0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0143A793-E8D7-C241-9929-D272B505C572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FABB0FE9-E3EB-3145-948A-46B3EA2FA209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F6CBA377-7DDA-3C48-AEC1-A51BB1266F41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48C60228-08DB-BB40-8446-735FEB846BBF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E4EC9566-4D57-164E-857E-8C09CFF777E0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19548B4F-76DB-7D47-BA7B-F21F99B642C2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3136717A-C691-CD4C-93A8-1B6372554BE9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843D81F0-CADC-0B44-8109-6A7F5CBE87A5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3A0C4CA7-2E62-4D42-B0D7-8EC53D6A9C20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E452F315-6764-A84E-8634-41D89C7FFFC9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94D0781B-443A-E04A-BDB3-80326301E08F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DE08DDB1-BAF9-9A45-98FD-310F0F8428D6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C1A98A5E-2ED1-9046-ADC1-8ED244F354BA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7EB919DF-951F-0740-8FB2-F35F9B20FC28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8FA2FB29-2ECF-7044-86A6-528963FC7CD7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6064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33E7E-BF3D-594F-814B-3190F16A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Nachmittagsbetreuung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660ED4-95DE-5343-8A15-81695A64D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Anmeldung für 1,2,3,4,5 Tage möglich</a:t>
            </a:r>
          </a:p>
          <a:p>
            <a:r>
              <a:rPr lang="de-DE" dirty="0"/>
              <a:t>Altersgemischte Gruppen</a:t>
            </a:r>
          </a:p>
          <a:p>
            <a:r>
              <a:rPr lang="de-DE" dirty="0"/>
              <a:t>Essen, Lernzeit (Hausaufgaben) und Freizeit</a:t>
            </a:r>
          </a:p>
          <a:p>
            <a:r>
              <a:rPr lang="de-DE" dirty="0"/>
              <a:t>Früheste Abholzeit ist 16 Uhr (schulintern auch 15 Uhr möglich!)</a:t>
            </a:r>
          </a:p>
          <a:p>
            <a:r>
              <a:rPr lang="de-DE" dirty="0"/>
              <a:t>Gelenkte Freizeit mit Angeboten (Sport, Kreatives, Schach…)</a:t>
            </a:r>
          </a:p>
          <a:p>
            <a:r>
              <a:rPr lang="de-DE" dirty="0" err="1"/>
              <a:t>Ungelenkte</a:t>
            </a:r>
            <a:r>
              <a:rPr lang="de-DE" dirty="0"/>
              <a:t> Freizeit, freies Spiel, Austausch mit Freund*innen…</a:t>
            </a:r>
          </a:p>
          <a:p>
            <a:r>
              <a:rPr lang="de-DE" dirty="0"/>
              <a:t>Kosten, Anmeldebedingungen und Unterstützung finden sich auf der Webseite 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www.vs-aigen.salzburg.at</a:t>
            </a:r>
            <a:endParaRPr lang="de-DE" dirty="0"/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99328C83-2FBB-D846-A712-B13079D3DCA2}"/>
              </a:ext>
            </a:extLst>
          </p:cNvPr>
          <p:cNvGrpSpPr/>
          <p:nvPr/>
        </p:nvGrpSpPr>
        <p:grpSpPr>
          <a:xfrm>
            <a:off x="10837515" y="197915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FD786EF1-4A8D-5C43-B440-B90A623FBF0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B84B5C0B-B9DA-D940-8208-B543CEDC7DA3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44C2858F-A6D1-4D4C-A175-2B7976AE0B64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F634973B-CEAD-8B4C-8B3E-47F62AF80998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665EBA1B-ED0E-AA4F-A45E-4A98CD5CE10F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117F2FF4-2DDE-474F-8F22-2001351CA545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515FA08C-72AB-624D-94C2-FA848A6FEF81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96BC6479-1CAB-1841-9101-213638DA5DA4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00CB0FC5-ADE9-394D-836E-56A7624EB908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69F4ACAD-A597-DB44-BF75-0E3109F52EB6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8BEDBFFA-11A1-964A-8470-5CAB19E8FEB8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402D7B73-A78A-5C4C-93D4-A0CE9082D00F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043CF077-709D-064B-8BBA-102E3FCD33D5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4E212D8F-5D6A-574A-9937-F7F3F51FF71B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BC9CEC95-176A-6849-8BC2-63F3D0F2E518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62F3A715-7B0D-1248-A73C-6DFFF9CF379B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1FE38C31-0813-C142-B305-4C2A71EA5071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D9A76CC3-E4F5-FA42-A245-2303BFFB8E47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236C80F3-F539-E045-BB96-D334AAF9F233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9CE5FD05-9DA3-BA45-AEB2-6FDEB8A0307C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1551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B1B94-DCE7-DD49-A378-2EB82757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Elternverein                                      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63F76-F068-0B40-BE4F-B3DA6A5EA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Sicherer </a:t>
            </a:r>
            <a:r>
              <a:rPr lang="de-DE" dirty="0"/>
              <a:t>Schulweg</a:t>
            </a:r>
          </a:p>
          <a:p>
            <a:r>
              <a:rPr lang="de-DE" dirty="0"/>
              <a:t>Kiss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go</a:t>
            </a:r>
            <a:endParaRPr lang="de-DE" dirty="0"/>
          </a:p>
          <a:p>
            <a:r>
              <a:rPr lang="de-DE" dirty="0" smtClean="0"/>
              <a:t>Schülerlotsen</a:t>
            </a:r>
          </a:p>
          <a:p>
            <a:r>
              <a:rPr lang="de-DE" dirty="0" smtClean="0"/>
              <a:t>Überblick über die Aktionen im Jahreslauf</a:t>
            </a:r>
            <a:endParaRPr lang="de-DE" dirty="0"/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299D5506-910F-FF4B-A6CF-72EB853993E4}"/>
              </a:ext>
            </a:extLst>
          </p:cNvPr>
          <p:cNvGrpSpPr/>
          <p:nvPr/>
        </p:nvGrpSpPr>
        <p:grpSpPr>
          <a:xfrm>
            <a:off x="10837515" y="15697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1F733B8A-27FB-F348-A3C1-AE99C6C52F3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F947F4E1-A0B7-8D4F-92CF-C30CAD8ED296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E123BD36-6B84-1E43-83AA-831C359D739D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812C264E-F2E5-7641-A8FF-681D99EF7131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03C8CC82-9FAD-0D46-82DC-38F1B0F860E7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C1468B11-6E72-EF49-A630-F5AD2B5F7A86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2432F574-679F-474F-9660-2EEF2B7CD824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55B01F89-7FC0-D247-8B64-CD452F20C622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D360A125-1FEF-C241-A61D-B5ED56486F40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0127F404-A48C-634A-A927-84736661D7A3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35619B3C-0BA6-BB49-96C0-14F3CC7CF4DD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447E6776-7428-7449-910C-CE9A8B0291C5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EED67894-D860-F540-BB7B-2829DC79E30F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D8D6073C-A06F-D24C-A893-84DA665020E3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8F5B31D8-39E8-814D-8FBB-962C3B745ABA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B0D0F12F-FFC6-C94A-8B6F-9F98B2BF0BB4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E052A66E-96E8-4145-BBA8-B0FF256BBE86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2D2E4319-7642-6F47-BA87-0F6913EA2CC8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02886B1C-D51A-314C-B85C-5968396FC503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DA85AB51-0472-524B-BC96-AA7E12994036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814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5285E-15A1-824C-BDE9-09ACB6F9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 auf die Schuleinschreibungswoche 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C89CE5-C2E4-984A-8F69-92481C925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28.2. bis 4.3.2022, jeweils 14:15</a:t>
            </a:r>
          </a:p>
          <a:p>
            <a:r>
              <a:rPr lang="de-DE" dirty="0"/>
              <a:t>Die Termine wurden bereits bei der administrativen Aufnahme eingeteilt.</a:t>
            </a:r>
          </a:p>
          <a:p>
            <a:r>
              <a:rPr lang="de-DE" dirty="0"/>
              <a:t>Treffen in der Eingangshalle.</a:t>
            </a:r>
          </a:p>
          <a:p>
            <a:r>
              <a:rPr lang="de-DE" dirty="0"/>
              <a:t>Kinder gehen in Gruppen mit den Lehrerinnen in Klassenräume.</a:t>
            </a:r>
          </a:p>
          <a:p>
            <a:r>
              <a:rPr lang="de-DE" dirty="0"/>
              <a:t>Dauer bis ca. 15:45</a:t>
            </a:r>
          </a:p>
          <a:p>
            <a:r>
              <a:rPr lang="de-DE" dirty="0"/>
              <a:t>Überprüfung der Schulreife (Einteilung in 1. Schulstufe oder Vorschulstufe</a:t>
            </a:r>
            <a:r>
              <a:rPr lang="de-DE" dirty="0" smtClean="0"/>
              <a:t>) und des Sprachstandes (Extra Termin für MIKA-D)</a:t>
            </a:r>
            <a:endParaRPr lang="de-DE" dirty="0"/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ACF32425-7728-BC41-9F05-75E335956EA6}"/>
              </a:ext>
            </a:extLst>
          </p:cNvPr>
          <p:cNvGrpSpPr/>
          <p:nvPr/>
        </p:nvGrpSpPr>
        <p:grpSpPr>
          <a:xfrm>
            <a:off x="10754436" y="156971"/>
            <a:ext cx="1335105" cy="1426169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4446083E-8508-D14A-889F-23C5280B14E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D83EBD28-8D84-FF43-B06E-D328E0D2F93D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77E314E0-FE68-CB42-9446-7B844CB67B44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523BCA5A-A368-6E42-9DD7-C2BED7D46BCC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0F76C44B-B18E-DE42-A582-4AFE4A28659E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74AC97FE-D844-0B4E-9D7B-E0CF43388B61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AA9046B5-C753-3845-9E4D-D66F98BA6111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C1C499AD-AA61-BE4B-99A1-26021ED95F97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8349A793-B5B6-3849-8099-1DE2FC4CA5D4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09D9FF60-62C7-DD44-AFDD-1C0717A65285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89EF364E-0315-AF4A-BDEB-E56FACBC29D6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ED662322-1A8B-7B43-AC7D-5138F0318141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40962AE6-BD9F-164C-8117-C69DFC1B6E31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38AA0B80-A810-034D-B8A6-7C8762858BA3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1300218B-DAB6-4F4C-B407-02D2C0DC7094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DB0FC91F-EEED-F54D-8BEA-7F908E5F34C6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30D3A9E7-7F77-DC44-A434-0DFCF95A8A18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C28E5BD5-6A39-5B42-9BE3-627B0B04827D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76091E6A-E8A7-2C44-835E-C24D802288D2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7AF8279A-E504-A345-83F7-BF10E75B7764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4635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96830-BA1E-5343-A2EF-4E149C2D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 auf die Schuleinschreibungswoche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007EBE-1DEB-874E-A43C-17F32210E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Eltern mögen bitte zwecks Planung die </a:t>
            </a:r>
            <a:r>
              <a:rPr lang="de-DE" b="1" dirty="0"/>
              <a:t>VORANMELDUNGEN </a:t>
            </a:r>
            <a:r>
              <a:rPr lang="de-DE" dirty="0"/>
              <a:t>ausfüllen und abgeben:</a:t>
            </a:r>
            <a:br>
              <a:rPr lang="de-DE" dirty="0"/>
            </a:br>
            <a:r>
              <a:rPr lang="de-DE" dirty="0"/>
              <a:t>für Nachmittagsbetreuung , </a:t>
            </a:r>
            <a:br>
              <a:rPr lang="de-DE" dirty="0"/>
            </a:br>
            <a:r>
              <a:rPr lang="de-DE" dirty="0"/>
              <a:t>Unverbindliche Übungen (Englisch, Kreatives Gestalten), Freigegenstand Religion (wenn ohne Konfession),</a:t>
            </a:r>
          </a:p>
          <a:p>
            <a:r>
              <a:rPr lang="de-DE" dirty="0"/>
              <a:t>Medienberechtigung (Fotos, Druckwerke, Homepage…)</a:t>
            </a:r>
          </a:p>
          <a:p>
            <a:r>
              <a:rPr lang="de-DE" dirty="0"/>
              <a:t>Kaliumjodid</a:t>
            </a:r>
          </a:p>
          <a:p>
            <a:r>
              <a:rPr lang="de-DE" dirty="0"/>
              <a:t>Atomunfall</a:t>
            </a:r>
          </a:p>
          <a:p>
            <a:r>
              <a:rPr lang="de-DE" dirty="0"/>
              <a:t>Muttersprachlicher Zusatzunterricht (ab 10 Kindern findet dieser in Aigen statt, ansonsten an einer anderen Schule</a:t>
            </a:r>
            <a:r>
              <a:rPr lang="de-DE" dirty="0" smtClean="0"/>
              <a:t>)</a:t>
            </a:r>
          </a:p>
          <a:p>
            <a:r>
              <a:rPr lang="de-DE" dirty="0" smtClean="0"/>
              <a:t>Termin für die MIKA-D </a:t>
            </a:r>
            <a:r>
              <a:rPr lang="de-DE" smtClean="0"/>
              <a:t>Testung eintragen!</a:t>
            </a:r>
            <a:endParaRPr lang="de-DE" dirty="0"/>
          </a:p>
          <a:p>
            <a:endParaRPr lang="de-DE" dirty="0"/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0DF2DFF2-6556-0247-9B52-23CEFE3ABEC7}"/>
              </a:ext>
            </a:extLst>
          </p:cNvPr>
          <p:cNvGrpSpPr/>
          <p:nvPr/>
        </p:nvGrpSpPr>
        <p:grpSpPr>
          <a:xfrm>
            <a:off x="10754436" y="156971"/>
            <a:ext cx="1335105" cy="1426169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9D05B09B-F102-AA48-A4EB-C740D12E1C2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0E87BF7F-A596-154E-AEB9-778C9D3D2440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46BCF6D1-2AD8-B146-BFB5-444503B2B6D8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F33F198E-E826-B94A-B76B-6167C8F96DBA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BE77E1A7-4168-264B-9F98-26356BFF0C42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44A14DF6-BEA7-AE47-9F62-13B636441006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9E04CC96-800A-AD45-80CB-492208048C79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DF060AF1-E0A7-F740-BE54-454E0C99862F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A455AC3E-F6E5-B14C-B527-ACB9B55B824C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1E61ED70-BC75-4746-8D69-070531D57FCB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25D05BD9-9E40-3D4F-B242-84D89E4CD6BF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D930205B-8A10-3544-A0AA-006788A70FFF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03BD5C41-3135-274E-A468-3889E770B78E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1EAD777A-C75D-DA4A-89C5-69E4ECAE9495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0CCD645E-5916-9447-B510-5402DE0E85CE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F0D80E11-A850-C44C-A8FA-7667D8EFB5FC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275D4D79-A4AE-0142-AA26-294AA74C4548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8FDCC49B-02F6-D545-A99C-B2759EF3FFC0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A0AA99A8-3DF1-D944-8B36-18EE112C413D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E1D8D691-D15F-6145-B0D4-FC1E5D3E0E72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7195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583614-6A34-FC44-8EA6-5EC2BA1FF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Allgemeine Informationen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C11DEA-24E1-934C-84C3-4595B717A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Informationen finden Sie auf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www.vs-aigen.salzburg.at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Schulleitung: </a:t>
            </a:r>
            <a:r>
              <a:rPr lang="de-A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 </a:t>
            </a:r>
            <a:r>
              <a:rPr lang="de-A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Dipl.Päd</a:t>
            </a:r>
            <a:r>
              <a:rPr lang="de-A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Veronika </a:t>
            </a:r>
            <a:r>
              <a:rPr lang="de-A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Danzmayr</a:t>
            </a:r>
            <a:r>
              <a:rPr lang="de-A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-Steinbach</a:t>
            </a:r>
          </a:p>
          <a:p>
            <a:pPr marL="0" indent="0" algn="just">
              <a:buNone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Email Direktion :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direktion@vs-aigen.at</a:t>
            </a: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Tel. Direktion: </a:t>
            </a:r>
            <a:r>
              <a:rPr lang="de-A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0662 62 32 62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endParaRPr lang="de-DE" dirty="0"/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02E5254E-3401-8847-AB91-650CB6170E9D}"/>
              </a:ext>
            </a:extLst>
          </p:cNvPr>
          <p:cNvGrpSpPr/>
          <p:nvPr/>
        </p:nvGrpSpPr>
        <p:grpSpPr>
          <a:xfrm>
            <a:off x="10727787" y="28178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B4494E77-1817-644E-8F92-10D69D2134F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EECF99EB-4726-C94A-9F25-72230E54A6F7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1E0607C4-F492-2249-8B1F-16837DF8B69F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8C65B0CA-83AC-CF43-A7F7-A1A434118BB1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68551382-ED05-154F-9D00-9011D663BE4E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7DF787A0-79AF-4E4C-A3EC-7CEE9F614AD3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39A851AB-5C12-464B-BC62-A3D7E940BC2F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432738C3-3B0D-224B-888B-445F5CFE50FA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7CA4FD90-1C19-4641-B7DB-3CDB7C280DD5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0B7BCD2D-94A6-1F4C-AA41-E6F248CA2955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61CF7728-0EC9-7741-B32A-85E728FB8A3E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97837BA6-21A1-5D44-B51C-79333E4127D7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EC1B2B2E-679F-FA4A-B869-35D4F03559CD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AA421BF8-28CF-B142-AE82-7C552C7DED6E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75320646-50C3-8247-95B4-EA1D5737F83C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3A7D8167-D107-F240-A29B-6836B7582ACC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AF13EEF7-E44D-F148-84E0-8F6A450C8323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ECB75B3C-8B99-2C43-B085-9AB5758D1730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A870CB4E-6953-814E-9B94-297F1A09E25B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DFC72A9D-9399-D340-A99C-D85F74DD18EB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4279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24B8BF-B244-C94E-99E9-FA9E39526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über den Ablauf der Anmeldung</a:t>
            </a:r>
            <a:b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Schuleinschreibung 2022/23</a:t>
            </a:r>
            <a:r>
              <a:rPr lang="de-AT" dirty="0"/>
              <a:t/>
            </a:r>
            <a:br>
              <a:rPr lang="de-AT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42593A-C494-5A45-8438-5941E3EB9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189" y="1482534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de-DE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VORAUSSETZUNGEN</a:t>
            </a:r>
            <a:endParaRPr lang="de-A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Alle in der Stadt Salzburg gemeldeten Eltern von Kindern, welche bis zum 01.09.2022 den 6. Geburtstag haben, werden voraussichtlich </a:t>
            </a:r>
            <a:r>
              <a:rPr lang="de-D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 Dezember</a:t>
            </a: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vom Magistrat Salzburg angeschrieben und zur Schuleinschreibung eingeladen. Diese </a:t>
            </a:r>
            <a:r>
              <a:rPr lang="de-D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„administrative Einschreibung</a:t>
            </a: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findet an ALLEN Schulen in der Stadt Salzburg in der </a:t>
            </a:r>
            <a:r>
              <a:rPr lang="de-DE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Woche 17.-21. Januar 2022</a:t>
            </a: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statt.</a:t>
            </a:r>
          </a:p>
          <a:p>
            <a:pPr algn="just">
              <a:lnSpc>
                <a:spcPct val="120000"/>
              </a:lnSpc>
            </a:pPr>
            <a:endParaRPr lang="de-A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de-DE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 SCHULE?</a:t>
            </a:r>
            <a:endParaRPr lang="de-A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Hier wird die dem Wohnort nächstgelegene Schule empfohlen.</a:t>
            </a:r>
            <a:endParaRPr lang="de-A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Es steht Ihnen allerdings frei, sich auch in einer anderen Schule Ihrer Wahl zu melden.</a:t>
            </a:r>
            <a:endParaRPr lang="de-A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telefonisch oder per Mail bei der Schule Ihrer Wahl melden und Termin vereinbaren.</a:t>
            </a:r>
          </a:p>
          <a:p>
            <a:pPr algn="just">
              <a:lnSpc>
                <a:spcPct val="120000"/>
              </a:lnSpc>
            </a:pPr>
            <a:endParaRPr lang="de-DE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de-DE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DOKUMENTE/UNTERLAGEN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 diesem sind umfangreiche Dokumente vorzulegen(Meldezettel).</a:t>
            </a:r>
            <a:endParaRPr lang="de-A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AT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Kind sowie ein Elternteil MÜSSEN in der Stadt Salzburg gemeldet sein.</a:t>
            </a:r>
            <a:endParaRPr lang="de-AT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Umsprengelungsantrag</a:t>
            </a:r>
            <a:r>
              <a:rPr lang="de-D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kann eingereicht werden (KEIN ANSPRUCH auf einen Schulplatz!)</a:t>
            </a:r>
          </a:p>
          <a:p>
            <a:pPr algn="just">
              <a:lnSpc>
                <a:spcPct val="120000"/>
              </a:lnSpc>
            </a:pPr>
            <a:endParaRPr lang="de-D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73725372-88BB-424A-A2CA-B85740A3F90B}"/>
              </a:ext>
            </a:extLst>
          </p:cNvPr>
          <p:cNvGrpSpPr/>
          <p:nvPr/>
        </p:nvGrpSpPr>
        <p:grpSpPr>
          <a:xfrm>
            <a:off x="10837515" y="15697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B37AC566-0E9F-2E40-807D-AD18A93952E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015F7616-55B1-934B-8826-D4B13C10D0E5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CAE56CC4-B487-4348-BD07-957611BFFB5C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B6BD74DF-2CF4-EA4D-BE20-F13C5D7EC254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CF394911-5715-E347-AA1E-6B0F2260B530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E398774D-C7CB-4F43-B061-372800CD0028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28D23634-FFC9-2B4E-8D94-D21A6EC3680F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0964763F-5E47-2849-830E-75FE551C950C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CF3F6802-14EE-8C48-9CD9-D6613661EA63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FB0ABC61-13DB-F246-99FC-58355C716ECA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912278ED-4F92-5945-B72E-61121D9FC25C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204AA8BE-05A0-6F49-921D-128EF0E10701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D1FAF1AA-8BDA-4742-B968-C91C2913C886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CBA157EF-C0B4-D54E-966D-B3004FAE6B9B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B856CBC8-BAF1-B94B-A955-4A14A99CD28D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8096AE10-657A-4D40-9E69-4703F6A3C4B6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756CF739-BECC-DC44-8A10-72DEFCCBD55D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37503E9F-E80E-9E40-8682-7E53F97BC44C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8B8455D1-E26E-5F4C-AAA9-F91667192300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60151BFB-5476-7342-ADA5-6DD4236B38CA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508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803BE-7614-3C4A-B2A4-39AFEC4D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über den Ablauf der Anmeldung</a:t>
            </a:r>
            <a:b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Schuleinschreibung 2022/23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1C3CC2-B2AC-8B45-AB41-AC0FBC994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132" y="1521748"/>
            <a:ext cx="10515600" cy="435133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REIHUNG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Punkteliste wird erstellt, richtet sich nach der Nähe des Wohnortes, Geschwisterkindern, Arbeitsplatz der Eltern in Schulnähe.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de-DE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SCHULREIFE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Februar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bis 4.März findet </a:t>
            </a:r>
            <a:r>
              <a:rPr lang="de-DE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„pädagogische“ Schuleinschreibung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In Kleingruppen (6 - 8 Kinder) werden die Schuleinschreiber*innen nach einem standardisiertem Test auf ihre Schulreife getestet.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dauert ca. 1,5 Stunden, die Eltern werden in der Zwischenzeit über Organisatorisches informiert.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Nach dieser Schulreifeüberprüfung werden Kinder in die 1. Schulstufe oder in Vorschulstufe eingestuft. 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Der Bescheid über die Einstufung ergeht schriftlich</a:t>
            </a:r>
            <a:r>
              <a:rPr lang="de-D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06FB1BAC-886F-3D4D-B607-20C668E27FAE}"/>
              </a:ext>
            </a:extLst>
          </p:cNvPr>
          <p:cNvGrpSpPr/>
          <p:nvPr/>
        </p:nvGrpSpPr>
        <p:grpSpPr>
          <a:xfrm>
            <a:off x="10837515" y="15697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14612EB2-B82F-464D-B46F-55588370C80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A1E9AB67-1607-DC46-91D7-B2DC18F27FCE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1E5508C3-5E05-E341-A414-9F208BB63961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502E53E4-EF63-E048-9277-E4173615DFB5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A4084CB5-5C66-4D4B-9541-AC943CF2412B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42E8637C-BAE1-1C41-9804-325B81A58891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A08288FF-30FE-544B-BDF4-16D2A907315D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BD7D5910-061B-3B43-A420-B7F0A7ECA78F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8777E684-CED8-A341-9E31-58B60AFD7231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4640CA03-EA32-4949-99AB-AAC0A3D61E12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07272FF2-3EB4-D845-A0ED-781C8E11760F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93DF3E7B-52F2-0E48-82E6-EE3C76A9951C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6DAC05FD-2BEC-C844-A287-C57EC5D59BB8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FAB6D88D-6E0B-7B48-AE4F-08964DC2968A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B5A866B0-DDEB-E144-A8D8-0D9796FD27EB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ECE6E3A0-F339-064E-A0B8-F810F8974319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BC85A317-EDE4-5B4B-B05F-4A3C1AED9A35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C5FB83E1-B193-7848-BBD7-6BFC87ABF6B0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FCA66182-15DC-FA45-855D-3C8CB2F75CFF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52B1BA82-404F-8046-8B20-76CE775D5DC8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48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501F3-5D3B-D346-8DAE-DA77FC1A6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über den Ablauf der Anmeldung</a:t>
            </a:r>
            <a:b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 Schuleinschreibung 2022/23</a:t>
            </a: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63FC9A-83CF-CF40-96EF-EA2ED4F08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KLASSENEINTEILUNG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Klasseneinteilung erfolgt nach mehreren Kriterien: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Ausgewogenheit nach Geschlecht, Heterogenität bezüglich Leistung, Bedürfnissen, sozialer Hintergrund etc.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Eltern können einen Wunsch deponieren (Klassenkamerad/in aus dem Kindergarten oder Klassenschwerpunkt).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Klasseneinteilung ist Angelegenheit der Schulleitung 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de-DE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KENNENLERNABEND und ERSTE FAKTEN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Elternabend zum Kennenlernen Anfang Juli oder in der Woche vor Schulbeginn (Freitag, 9.9.2022)</a:t>
            </a:r>
            <a:endParaRPr lang="de-A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de-DE" sz="1600" dirty="0"/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A3B4C3FD-DF1D-184E-822F-E2DDE2B803A5}"/>
              </a:ext>
            </a:extLst>
          </p:cNvPr>
          <p:cNvGrpSpPr/>
          <p:nvPr/>
        </p:nvGrpSpPr>
        <p:grpSpPr>
          <a:xfrm>
            <a:off x="10837515" y="15697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06918236-BA5D-494A-A342-99DCA08E5F8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1DC281B6-2767-EB46-A200-56BA3199E10F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EAACE583-9436-2F4C-9D26-0EEF193222AD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21B8EA1C-FCBA-AA45-8176-3D5F2A379ABB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F846B454-8FF0-D848-B1DC-EC38B97F4F31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704B3B65-9237-9A48-A7F4-F4CD45960117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01A53B55-DD4A-5A48-B274-2EAE9EF3DE44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0A8930C8-D72B-B547-BA64-7B5CDE9C28A1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AF17689A-F1BA-FC4C-A846-7AF6CB4066D9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8ADB429E-DEF3-FB41-AA2C-A9B244CF2763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1E3E637E-E670-CB41-83A6-59661939894F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9B06DBE3-7E99-BF43-B40E-0F93BD39FE7B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FC938FAA-4447-D24C-87FB-CE3DEF7673DE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A743ACE0-0719-E846-A53C-D76968244FCE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5C7214A6-00E5-7A4E-A72C-5D97620960F0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3B480B96-3234-8149-B6B2-B02A50DEF571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E783E149-3902-724D-B960-E39642CB4BB1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39147CAA-1F7B-CA44-9C23-76AFE19B0B3D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64A0C23F-5524-5C44-8480-8C52FC462DB4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88460C5B-FEDA-224C-83DB-8461EC2D386D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112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506FC-5AB3-8746-B1E4-0AE8B626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Lebenspraktische Fähigkeiten</a:t>
            </a: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DB27C5-5148-A14F-833B-B7881FE3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Frage- Antwort-Spiel: „Wie heißt du, wo wohnst du, etc.“</a:t>
            </a:r>
          </a:p>
          <a:p>
            <a:pPr algn="just">
              <a:buFontTx/>
              <a:buChar char="-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Tätigkeiten des Alltags: Blumen gießen, Müll ausleeren, Tier füttern, Tisch abwischen, beim Kochen helfen,…</a:t>
            </a:r>
          </a:p>
          <a:p>
            <a:pPr algn="just">
              <a:buFontTx/>
              <a:buChar char="-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(Fein)Motorik fördern: Materialien zum Basteln, mit einer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Schere 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Formen ausschneiden, Flechten, Kleben, Hämmern, Sägen,….</a:t>
            </a:r>
          </a:p>
          <a:p>
            <a:pPr algn="just">
              <a:buFontTx/>
              <a:buChar char="-"/>
            </a:pPr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Schulweg üben: Verkehrsregeln, Zebrastreifen, alleine/ miteinander gehen, ….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11CAEBE2-C866-3F45-B1E2-38A9E79E438B}"/>
              </a:ext>
            </a:extLst>
          </p:cNvPr>
          <p:cNvGrpSpPr/>
          <p:nvPr/>
        </p:nvGrpSpPr>
        <p:grpSpPr>
          <a:xfrm>
            <a:off x="10837515" y="15697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F60B6DA0-0978-B141-8058-9B6BA24A3C1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8458EE3E-8116-F64D-8E18-5BE926250224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123F55A7-84A6-0946-B34B-E9930C497369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B85606B6-9360-5E46-A5A4-371307640681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8694E4CD-C266-644B-80EB-09730716A24E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C35E0861-48AB-F849-BDB0-A2BDBD658FD8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3524A5CB-E486-3C4F-9A22-C03D3CE5D9C9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DA4A2638-D048-8346-9266-D1D89C767DC3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A5B30FDC-B690-5E45-8CC7-A5EE6526670D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8587B5A0-9952-8043-AEA9-CB1341EFD014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33AB4E44-869C-2340-B29A-1814BC950C3E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7C5BE226-B303-5A49-A3B4-987B974B8486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95927676-CBDE-214E-852E-E5077486FE14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86F9E959-2419-D74C-9965-912F51A08E58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4D199224-F5C5-5342-96C0-C49996262BAD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1C466053-744F-3942-B8B5-1560FB792047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1DAC99BE-3525-4A48-8613-CCDABF974153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0E707AD9-91B9-EC4A-A4AD-EF6A8BF362D4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45B464C1-9078-4648-8E3C-FA2BD38FFDC4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E0446E8E-EA15-8B49-AF7E-2C7E50C19C65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4965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D8FD48-92A2-0C4E-94D9-DD5C9E43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Stärkung sozialer und emotionaler Fähigkeiten</a:t>
            </a:r>
            <a:b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8E982-13B0-3C4F-A203-A15B1BB4D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48" y="1666943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Ablösung von zu Hause erleichtern: Einladungen aussprechen/ annehmen, Spielnachmittage, Ausflüge, Veranstaltungen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Selbstständigkeit und Eigenaktivität fördern: anziehen, Schuhbänder binden, telefonieren, mit Besteck essen,…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Impulskontrolle stärken: zuhören, ausreden lassen, Regeln einhalten, Grenzen akzeptieren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Durchhaltevermögen und Ausdauer stärken: Ausmal- und Ausschneidespiele fertig spielen, verlieren können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Andere Kinder akzeptieren: auf andere Kinder zugehen/ akzeptieren, Konflikte auf sprachlicher Ebene lösen,…</a:t>
            </a:r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B48B9F65-56AA-F04E-A6B0-70BEE567959E}"/>
              </a:ext>
            </a:extLst>
          </p:cNvPr>
          <p:cNvGrpSpPr/>
          <p:nvPr/>
        </p:nvGrpSpPr>
        <p:grpSpPr>
          <a:xfrm>
            <a:off x="10837515" y="15697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D15B8DED-AB7C-1445-A561-1783E15EA3F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9C4767DE-ED73-4343-BB78-63C3078724E8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293F8F9A-56AB-3F4D-8463-C72C221A1E73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4F160D77-ABF6-B241-AE73-CBE324E7610F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B96F74AB-D850-FC43-8DBB-F2C299A7E019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A4826F93-B406-494C-8C05-402348FD941E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43B305AB-5F4F-B041-ACDB-16E6AD00324A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D5BC7D7D-84D3-CA4B-A9F6-4571871346A1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D3C3F284-891B-3F41-AA4D-3F82B518B372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982E077E-2F36-1A4C-9853-4A9A277BC278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7FDDE773-AAB3-3041-B8B0-04D84BC46534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BDAC6222-6354-EC44-8894-C9B6AA7BBA89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933DD317-191A-A042-A1E0-336E8FD09F8D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4CE13660-6D68-6945-835F-5A38F9D4261D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FB78D2DA-6B21-894A-97A9-934631493836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27723CED-BA6D-3849-B02D-1180BBADB560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33C57FC5-03D0-B24C-BBB8-8F79E93A6B10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5B41BAF8-794A-2C43-B112-C00B6AADF5F5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CAD2A694-C1AA-5F41-82C3-2CD0063293DE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25D660B5-0C76-7443-BA21-28BADBE7019B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7567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26C26-10FF-9D4F-864A-1E3F81F14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auf das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Lesenlernen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B9D2CE-2ADE-2F47-931E-02B40F788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 eigenen Kind vorlesen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Mitglied in Büchereien werden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Bücher selbst aussuchen lassen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Längere Geschichten mit Fortsetzungen vorlesen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Literaturtipps: Franz-Geschichten, Mimi-Geschichten, Pippi Langstrumpf, Kinder von Bullerbü, Jim Knopf,…</a:t>
            </a:r>
          </a:p>
          <a:p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685">
            <a:extLst>
              <a:ext uri="{FF2B5EF4-FFF2-40B4-BE49-F238E27FC236}">
                <a16:creationId xmlns:a16="http://schemas.microsoft.com/office/drawing/2014/main" id="{B0188E50-30E9-9042-AE68-8ED2E2F7B214}"/>
              </a:ext>
            </a:extLst>
          </p:cNvPr>
          <p:cNvGrpSpPr/>
          <p:nvPr/>
        </p:nvGrpSpPr>
        <p:grpSpPr>
          <a:xfrm>
            <a:off x="10837515" y="156971"/>
            <a:ext cx="1252026" cy="1325563"/>
            <a:chOff x="0" y="0"/>
            <a:chExt cx="941381" cy="941381"/>
          </a:xfrm>
        </p:grpSpPr>
        <p:pic>
          <p:nvPicPr>
            <p:cNvPr id="6" name="Picture 175">
              <a:extLst>
                <a:ext uri="{FF2B5EF4-FFF2-40B4-BE49-F238E27FC236}">
                  <a16:creationId xmlns:a16="http://schemas.microsoft.com/office/drawing/2014/main" id="{94C735E7-5243-5741-A5D7-F15C3FD1010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7" name="Shape 176">
              <a:extLst>
                <a:ext uri="{FF2B5EF4-FFF2-40B4-BE49-F238E27FC236}">
                  <a16:creationId xmlns:a16="http://schemas.microsoft.com/office/drawing/2014/main" id="{9B4CC7D8-AE49-7A45-AB11-85A23D573419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7">
              <a:extLst>
                <a:ext uri="{FF2B5EF4-FFF2-40B4-BE49-F238E27FC236}">
                  <a16:creationId xmlns:a16="http://schemas.microsoft.com/office/drawing/2014/main" id="{715964DB-F4EF-4D4A-98E8-6854E6705F7F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78">
              <a:extLst>
                <a:ext uri="{FF2B5EF4-FFF2-40B4-BE49-F238E27FC236}">
                  <a16:creationId xmlns:a16="http://schemas.microsoft.com/office/drawing/2014/main" id="{6B3A534C-803D-624C-A546-4793C272B0C1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989">
              <a:extLst>
                <a:ext uri="{FF2B5EF4-FFF2-40B4-BE49-F238E27FC236}">
                  <a16:creationId xmlns:a16="http://schemas.microsoft.com/office/drawing/2014/main" id="{1FA97B20-EBE5-2846-995F-F18B823EEB6D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0">
              <a:extLst>
                <a:ext uri="{FF2B5EF4-FFF2-40B4-BE49-F238E27FC236}">
                  <a16:creationId xmlns:a16="http://schemas.microsoft.com/office/drawing/2014/main" id="{9D87DB79-AE40-404B-B46A-1E6BE873C057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1">
              <a:extLst>
                <a:ext uri="{FF2B5EF4-FFF2-40B4-BE49-F238E27FC236}">
                  <a16:creationId xmlns:a16="http://schemas.microsoft.com/office/drawing/2014/main" id="{6B6C2680-9F38-1045-868F-4242FDD49973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2">
              <a:extLst>
                <a:ext uri="{FF2B5EF4-FFF2-40B4-BE49-F238E27FC236}">
                  <a16:creationId xmlns:a16="http://schemas.microsoft.com/office/drawing/2014/main" id="{782FE5FC-03B3-5C44-860A-0F816F0ABD5B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3">
              <a:extLst>
                <a:ext uri="{FF2B5EF4-FFF2-40B4-BE49-F238E27FC236}">
                  <a16:creationId xmlns:a16="http://schemas.microsoft.com/office/drawing/2014/main" id="{940211A1-57ED-2045-9ACF-59DD900A8C42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4">
              <a:extLst>
                <a:ext uri="{FF2B5EF4-FFF2-40B4-BE49-F238E27FC236}">
                  <a16:creationId xmlns:a16="http://schemas.microsoft.com/office/drawing/2014/main" id="{AA8B930C-4C88-EF43-9B1C-1D37E9656040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5">
              <a:extLst>
                <a:ext uri="{FF2B5EF4-FFF2-40B4-BE49-F238E27FC236}">
                  <a16:creationId xmlns:a16="http://schemas.microsoft.com/office/drawing/2014/main" id="{D37ED953-2470-4740-8B4D-2C613E4137D2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6">
              <a:extLst>
                <a:ext uri="{FF2B5EF4-FFF2-40B4-BE49-F238E27FC236}">
                  <a16:creationId xmlns:a16="http://schemas.microsoft.com/office/drawing/2014/main" id="{E9053E1F-04BD-BF44-B829-015F9F552F12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87">
              <a:extLst>
                <a:ext uri="{FF2B5EF4-FFF2-40B4-BE49-F238E27FC236}">
                  <a16:creationId xmlns:a16="http://schemas.microsoft.com/office/drawing/2014/main" id="{8D8DA67A-9BB4-F542-99BA-72DD7CDA13F2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990">
              <a:extLst>
                <a:ext uri="{FF2B5EF4-FFF2-40B4-BE49-F238E27FC236}">
                  <a16:creationId xmlns:a16="http://schemas.microsoft.com/office/drawing/2014/main" id="{8387B44B-6464-7747-9F86-87BFC369B30C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89">
              <a:extLst>
                <a:ext uri="{FF2B5EF4-FFF2-40B4-BE49-F238E27FC236}">
                  <a16:creationId xmlns:a16="http://schemas.microsoft.com/office/drawing/2014/main" id="{1DBF751E-2C50-E349-A02A-7A5B2EDA1DEF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0">
              <a:extLst>
                <a:ext uri="{FF2B5EF4-FFF2-40B4-BE49-F238E27FC236}">
                  <a16:creationId xmlns:a16="http://schemas.microsoft.com/office/drawing/2014/main" id="{7A896684-6D99-E548-B140-D159F4E2DDF2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1">
              <a:extLst>
                <a:ext uri="{FF2B5EF4-FFF2-40B4-BE49-F238E27FC236}">
                  <a16:creationId xmlns:a16="http://schemas.microsoft.com/office/drawing/2014/main" id="{EDD92E1C-2272-0A46-ABCD-47187F4F6184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2">
              <a:extLst>
                <a:ext uri="{FF2B5EF4-FFF2-40B4-BE49-F238E27FC236}">
                  <a16:creationId xmlns:a16="http://schemas.microsoft.com/office/drawing/2014/main" id="{13991BFA-C4F2-8A4F-AF2D-E754EC26FC7E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3">
              <a:extLst>
                <a:ext uri="{FF2B5EF4-FFF2-40B4-BE49-F238E27FC236}">
                  <a16:creationId xmlns:a16="http://schemas.microsoft.com/office/drawing/2014/main" id="{9AEF0F53-6021-1B4B-AE1E-5408EF212A84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Shape 194">
              <a:extLst>
                <a:ext uri="{FF2B5EF4-FFF2-40B4-BE49-F238E27FC236}">
                  <a16:creationId xmlns:a16="http://schemas.microsoft.com/office/drawing/2014/main" id="{E1602FEC-A558-404E-BAE8-90E678F14465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0403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FD9F4-DFD9-C747-9E90-834B6AC4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auf das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Schreibenlernen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B57479-8D6F-9442-B754-DA097D1CB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Schreibanlässe schaffen (eigner Name, Mama, Papa, Fußball,..)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Reime erkennen (Maus-Haus-Laus, Hose-Dose-Rose,…)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Geräusche mit geschlossenen Augen erkennen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Wörter in Silben zerlegen und dazu klatschen. „</a:t>
            </a:r>
            <a:r>
              <a:rPr lang="de-D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na  ne“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Spiele mit Lauten („Die Sache, an die ich denke beginnt mit „S“ und steht am Himmel. Was ist es?“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Laute erkennen (Ist in dem Wort Sonne ein „s“?)</a:t>
            </a:r>
          </a:p>
          <a:p>
            <a:pPr algn="just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 Zeichnen</a:t>
            </a:r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CD19ED37-3335-0543-9A8A-3A179F6926FD}"/>
              </a:ext>
            </a:extLst>
          </p:cNvPr>
          <p:cNvGrpSpPr/>
          <p:nvPr/>
        </p:nvGrpSpPr>
        <p:grpSpPr>
          <a:xfrm>
            <a:off x="10837515" y="156971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39C1CA94-204E-634C-9636-80FEF77CDD9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6FF0498F-5F6D-FC4A-A997-9993DE068CF3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6F6CFAC7-9446-3B4D-815E-DE0ABB807B18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93461A4A-8B5C-D948-BFB7-D6CC7FC00C37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BBCCA668-6848-344F-B52F-AAE13871C37C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1CDD4CF8-6712-9849-96CE-3F4E78B16C72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71AD41E5-E214-E845-AC42-0215449C9584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6CE819B9-BDD5-054C-8863-D29EBF5821DA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9DE232A1-2965-9E46-A5CF-C95D66BE442C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C6431F3B-9F70-B241-A89C-9831D4595C26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A8C2727B-3C9C-474F-A52D-BF96915DBBAF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DE656C7E-E795-C149-B624-7B0E9364865B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FA48BCD2-0FBA-4D41-88BD-FAECBF125548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6A37CC59-FB6E-E240-95DA-E9E9ED730DE1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62440673-7C78-4B40-8DB6-790133D6A55E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7A0239F1-7AD2-F240-9D3D-39A40B129825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9103265A-906E-E34B-B1A3-968ABCDB8EE3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035C61AA-77B2-E342-A1FD-A686E20CA532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652EE672-4F22-724A-A465-3664A38DB364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6F98B4EA-4FBE-0B4D-80BB-0B2DC060BE30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378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8D3215-E2A9-314C-BBE4-2DA843433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Vorbereitung auf das </a:t>
            </a:r>
            <a:r>
              <a:rPr lang="de-DE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Rechnenlernen</a:t>
            </a:r>
            <a:endParaRPr lang="de-D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DF14F7-A479-8945-B33F-E2CD0099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06" y="1685798"/>
            <a:ext cx="10773320" cy="4694429"/>
          </a:xfrm>
        </p:spPr>
        <p:txBody>
          <a:bodyPr>
            <a:normAutofit fontScale="92500" lnSpcReduction="20000"/>
          </a:bodyPr>
          <a:lstStyle/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Abzählen („Wie viele Steine liegen hier? Wie viele Schritte brachst du bis zum Bett?“) </a:t>
            </a: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Fingerbilder („Zeige mir 4 (6,8,..) Finger. Kannst du 4 Finger auch mit zwei Händen zeigen?“)</a:t>
            </a: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Räumliche Vorstellung: Bauen, mit Lego oder Bausteinen, kleine Modelle nachbauen,…</a:t>
            </a: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Sprachverständnis: Zeigen und Benennen von Begriffen: hinter, zwischen, über, oben, auf dem Baum, unter dem Tisch,… (Anschauen von Bilderbüchern).</a:t>
            </a: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600" algn="just">
              <a:lnSpc>
                <a:spcPct val="120000"/>
              </a:lnSpc>
              <a:spcBef>
                <a:spcPts val="1600"/>
              </a:spcBef>
            </a:pP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Serienbildung: sortieren von Steinen/ Knöpfen, usw. nach Größe/ Gewicht/ aufsteigend und absteigend. „Welcher ist der kleinste/ größte? Wie ist dann dieser hier?“ (Größer/kleiner)</a:t>
            </a:r>
          </a:p>
        </p:txBody>
      </p:sp>
      <p:grpSp>
        <p:nvGrpSpPr>
          <p:cNvPr id="4" name="Group 1685">
            <a:extLst>
              <a:ext uri="{FF2B5EF4-FFF2-40B4-BE49-F238E27FC236}">
                <a16:creationId xmlns:a16="http://schemas.microsoft.com/office/drawing/2014/main" id="{415E5EA6-F30A-D544-80FC-65096731E245}"/>
              </a:ext>
            </a:extLst>
          </p:cNvPr>
          <p:cNvGrpSpPr/>
          <p:nvPr/>
        </p:nvGrpSpPr>
        <p:grpSpPr>
          <a:xfrm>
            <a:off x="10772513" y="108203"/>
            <a:ext cx="1252026" cy="1325563"/>
            <a:chOff x="0" y="0"/>
            <a:chExt cx="941381" cy="941381"/>
          </a:xfrm>
        </p:grpSpPr>
        <p:pic>
          <p:nvPicPr>
            <p:cNvPr id="5" name="Picture 175">
              <a:extLst>
                <a:ext uri="{FF2B5EF4-FFF2-40B4-BE49-F238E27FC236}">
                  <a16:creationId xmlns:a16="http://schemas.microsoft.com/office/drawing/2014/main" id="{5BA5451F-4402-8749-8D6C-2100B497F02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1381" cy="941381"/>
            </a:xfrm>
            <a:prstGeom prst="rect">
              <a:avLst/>
            </a:prstGeom>
          </p:spPr>
        </p:pic>
        <p:sp>
          <p:nvSpPr>
            <p:cNvPr id="6" name="Shape 176">
              <a:extLst>
                <a:ext uri="{FF2B5EF4-FFF2-40B4-BE49-F238E27FC236}">
                  <a16:creationId xmlns:a16="http://schemas.microsoft.com/office/drawing/2014/main" id="{6EB06A90-D738-5F46-8D37-587B252DC7EF}"/>
                </a:ext>
              </a:extLst>
            </p:cNvPr>
            <p:cNvSpPr/>
            <p:nvPr/>
          </p:nvSpPr>
          <p:spPr>
            <a:xfrm>
              <a:off x="580674" y="549594"/>
              <a:ext cx="73187" cy="104676"/>
            </a:xfrm>
            <a:custGeom>
              <a:avLst/>
              <a:gdLst/>
              <a:ahLst/>
              <a:cxnLst/>
              <a:rect l="0" t="0" r="0" b="0"/>
              <a:pathLst>
                <a:path w="73187" h="104676">
                  <a:moveTo>
                    <a:pt x="0" y="0"/>
                  </a:moveTo>
                  <a:lnTo>
                    <a:pt x="21136" y="0"/>
                  </a:lnTo>
                  <a:lnTo>
                    <a:pt x="52122" y="68730"/>
                  </a:lnTo>
                  <a:lnTo>
                    <a:pt x="52122" y="0"/>
                  </a:lnTo>
                  <a:lnTo>
                    <a:pt x="73187" y="0"/>
                  </a:lnTo>
                  <a:lnTo>
                    <a:pt x="73187" y="104676"/>
                  </a:lnTo>
                  <a:lnTo>
                    <a:pt x="52050" y="104676"/>
                  </a:lnTo>
                  <a:lnTo>
                    <a:pt x="21136" y="36019"/>
                  </a:lnTo>
                  <a:lnTo>
                    <a:pt x="21136" y="104676"/>
                  </a:lnTo>
                  <a:lnTo>
                    <a:pt x="0" y="10467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723812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7" name="Shape 177">
              <a:extLst>
                <a:ext uri="{FF2B5EF4-FFF2-40B4-BE49-F238E27FC236}">
                  <a16:creationId xmlns:a16="http://schemas.microsoft.com/office/drawing/2014/main" id="{1989298A-FC72-C84C-9A83-05AF09BAFA74}"/>
                </a:ext>
              </a:extLst>
            </p:cNvPr>
            <p:cNvSpPr/>
            <p:nvPr/>
          </p:nvSpPr>
          <p:spPr>
            <a:xfrm>
              <a:off x="510605" y="549592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60" y="0"/>
                  </a:lnTo>
                  <a:lnTo>
                    <a:pt x="59960" y="17615"/>
                  </a:lnTo>
                  <a:lnTo>
                    <a:pt x="21137" y="17615"/>
                  </a:lnTo>
                  <a:lnTo>
                    <a:pt x="21137" y="42346"/>
                  </a:lnTo>
                  <a:lnTo>
                    <a:pt x="54064" y="42346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7"/>
                  </a:lnTo>
                  <a:lnTo>
                    <a:pt x="60103" y="87137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8" name="Shape 178">
              <a:extLst>
                <a:ext uri="{FF2B5EF4-FFF2-40B4-BE49-F238E27FC236}">
                  <a16:creationId xmlns:a16="http://schemas.microsoft.com/office/drawing/2014/main" id="{6FCAC821-048A-5341-B79E-86C029344FCD}"/>
                </a:ext>
              </a:extLst>
            </p:cNvPr>
            <p:cNvSpPr/>
            <p:nvPr/>
          </p:nvSpPr>
          <p:spPr>
            <a:xfrm>
              <a:off x="425081" y="548156"/>
              <a:ext cx="72757" cy="107553"/>
            </a:xfrm>
            <a:custGeom>
              <a:avLst/>
              <a:gdLst/>
              <a:ahLst/>
              <a:cxnLst/>
              <a:rect l="0" t="0" r="0" b="0"/>
              <a:pathLst>
                <a:path w="72757" h="107553">
                  <a:moveTo>
                    <a:pt x="37025" y="0"/>
                  </a:moveTo>
                  <a:cubicBezTo>
                    <a:pt x="48384" y="0"/>
                    <a:pt x="56950" y="2804"/>
                    <a:pt x="62726" y="8410"/>
                  </a:cubicBezTo>
                  <a:cubicBezTo>
                    <a:pt x="68502" y="14019"/>
                    <a:pt x="71845" y="22815"/>
                    <a:pt x="72757" y="34796"/>
                  </a:cubicBezTo>
                  <a:lnTo>
                    <a:pt x="52194" y="34796"/>
                  </a:lnTo>
                  <a:cubicBezTo>
                    <a:pt x="51619" y="28135"/>
                    <a:pt x="50228" y="23593"/>
                    <a:pt x="48025" y="21172"/>
                  </a:cubicBezTo>
                  <a:cubicBezTo>
                    <a:pt x="45819" y="18752"/>
                    <a:pt x="42368" y="17542"/>
                    <a:pt x="37672" y="17542"/>
                  </a:cubicBezTo>
                  <a:cubicBezTo>
                    <a:pt x="31967" y="17542"/>
                    <a:pt x="27823" y="19627"/>
                    <a:pt x="25235" y="23796"/>
                  </a:cubicBezTo>
                  <a:cubicBezTo>
                    <a:pt x="22647" y="27967"/>
                    <a:pt x="21304" y="34606"/>
                    <a:pt x="21209" y="43711"/>
                  </a:cubicBezTo>
                  <a:lnTo>
                    <a:pt x="21209" y="62692"/>
                  </a:lnTo>
                  <a:cubicBezTo>
                    <a:pt x="21209" y="72229"/>
                    <a:pt x="22634" y="79167"/>
                    <a:pt x="25486" y="83504"/>
                  </a:cubicBezTo>
                  <a:cubicBezTo>
                    <a:pt x="28337" y="87843"/>
                    <a:pt x="33022" y="90010"/>
                    <a:pt x="39541" y="90010"/>
                  </a:cubicBezTo>
                  <a:cubicBezTo>
                    <a:pt x="43712" y="90010"/>
                    <a:pt x="47090" y="89172"/>
                    <a:pt x="49678" y="87495"/>
                  </a:cubicBezTo>
                  <a:lnTo>
                    <a:pt x="51548" y="86199"/>
                  </a:lnTo>
                  <a:lnTo>
                    <a:pt x="51548" y="67004"/>
                  </a:lnTo>
                  <a:lnTo>
                    <a:pt x="36737" y="67004"/>
                  </a:lnTo>
                  <a:lnTo>
                    <a:pt x="36737" y="51044"/>
                  </a:lnTo>
                  <a:lnTo>
                    <a:pt x="72757" y="51044"/>
                  </a:lnTo>
                  <a:lnTo>
                    <a:pt x="72757" y="94252"/>
                  </a:lnTo>
                  <a:cubicBezTo>
                    <a:pt x="68683" y="98663"/>
                    <a:pt x="63685" y="101981"/>
                    <a:pt x="57766" y="104209"/>
                  </a:cubicBezTo>
                  <a:cubicBezTo>
                    <a:pt x="51846" y="106438"/>
                    <a:pt x="45365" y="107553"/>
                    <a:pt x="38320" y="107553"/>
                  </a:cubicBezTo>
                  <a:cubicBezTo>
                    <a:pt x="26288" y="107553"/>
                    <a:pt x="16942" y="103825"/>
                    <a:pt x="10280" y="96373"/>
                  </a:cubicBezTo>
                  <a:cubicBezTo>
                    <a:pt x="3618" y="88921"/>
                    <a:pt x="190" y="78075"/>
                    <a:pt x="0" y="63841"/>
                  </a:cubicBezTo>
                  <a:lnTo>
                    <a:pt x="0" y="45005"/>
                  </a:lnTo>
                  <a:cubicBezTo>
                    <a:pt x="0" y="30578"/>
                    <a:pt x="3151" y="19471"/>
                    <a:pt x="9454" y="11681"/>
                  </a:cubicBezTo>
                  <a:cubicBezTo>
                    <a:pt x="15756" y="3894"/>
                    <a:pt x="24948" y="0"/>
                    <a:pt x="3702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9" name="Shape 1989">
              <a:extLst>
                <a:ext uri="{FF2B5EF4-FFF2-40B4-BE49-F238E27FC236}">
                  <a16:creationId xmlns:a16="http://schemas.microsoft.com/office/drawing/2014/main" id="{E0AA5286-4DA9-D343-AE67-E36076EBBEF9}"/>
                </a:ext>
              </a:extLst>
            </p:cNvPr>
            <p:cNvSpPr/>
            <p:nvPr/>
          </p:nvSpPr>
          <p:spPr>
            <a:xfrm>
              <a:off x="389954" y="549594"/>
              <a:ext cx="21137" cy="104677"/>
            </a:xfrm>
            <a:custGeom>
              <a:avLst/>
              <a:gdLst/>
              <a:ahLst/>
              <a:cxnLst/>
              <a:rect l="0" t="0" r="0" b="0"/>
              <a:pathLst>
                <a:path w="21137" h="104677">
                  <a:moveTo>
                    <a:pt x="0" y="0"/>
                  </a:moveTo>
                  <a:lnTo>
                    <a:pt x="21137" y="0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0" name="Shape 180">
              <a:extLst>
                <a:ext uri="{FF2B5EF4-FFF2-40B4-BE49-F238E27FC236}">
                  <a16:creationId xmlns:a16="http://schemas.microsoft.com/office/drawing/2014/main" id="{7375F47E-A6D1-E84B-8676-FC5C5F2AD28D}"/>
                </a:ext>
              </a:extLst>
            </p:cNvPr>
            <p:cNvSpPr/>
            <p:nvPr/>
          </p:nvSpPr>
          <p:spPr>
            <a:xfrm>
              <a:off x="296449" y="549594"/>
              <a:ext cx="42345" cy="104676"/>
            </a:xfrm>
            <a:custGeom>
              <a:avLst/>
              <a:gdLst/>
              <a:ahLst/>
              <a:cxnLst/>
              <a:rect l="0" t="0" r="0" b="0"/>
              <a:pathLst>
                <a:path w="42345" h="104676">
                  <a:moveTo>
                    <a:pt x="32712" y="0"/>
                  </a:moveTo>
                  <a:lnTo>
                    <a:pt x="42345" y="0"/>
                  </a:lnTo>
                  <a:lnTo>
                    <a:pt x="42345" y="28329"/>
                  </a:lnTo>
                  <a:lnTo>
                    <a:pt x="42344" y="28325"/>
                  </a:lnTo>
                  <a:lnTo>
                    <a:pt x="32568" y="65639"/>
                  </a:lnTo>
                  <a:lnTo>
                    <a:pt x="42345" y="65639"/>
                  </a:lnTo>
                  <a:lnTo>
                    <a:pt x="42345" y="83252"/>
                  </a:lnTo>
                  <a:lnTo>
                    <a:pt x="27967" y="83252"/>
                  </a:lnTo>
                  <a:lnTo>
                    <a:pt x="22359" y="104676"/>
                  </a:lnTo>
                  <a:lnTo>
                    <a:pt x="0" y="104676"/>
                  </a:lnTo>
                  <a:lnTo>
                    <a:pt x="32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1" name="Shape 181">
              <a:extLst>
                <a:ext uri="{FF2B5EF4-FFF2-40B4-BE49-F238E27FC236}">
                  <a16:creationId xmlns:a16="http://schemas.microsoft.com/office/drawing/2014/main" id="{56146913-E35B-384D-AF67-F066D1EC8EE7}"/>
                </a:ext>
              </a:extLst>
            </p:cNvPr>
            <p:cNvSpPr/>
            <p:nvPr/>
          </p:nvSpPr>
          <p:spPr>
            <a:xfrm>
              <a:off x="338794" y="549594"/>
              <a:ext cx="42633" cy="104676"/>
            </a:xfrm>
            <a:custGeom>
              <a:avLst/>
              <a:gdLst/>
              <a:ahLst/>
              <a:cxnLst/>
              <a:rect l="0" t="0" r="0" b="0"/>
              <a:pathLst>
                <a:path w="42633" h="104676">
                  <a:moveTo>
                    <a:pt x="0" y="0"/>
                  </a:moveTo>
                  <a:lnTo>
                    <a:pt x="9706" y="0"/>
                  </a:lnTo>
                  <a:lnTo>
                    <a:pt x="42633" y="104676"/>
                  </a:lnTo>
                  <a:lnTo>
                    <a:pt x="20058" y="104676"/>
                  </a:lnTo>
                  <a:lnTo>
                    <a:pt x="14450" y="83252"/>
                  </a:lnTo>
                  <a:lnTo>
                    <a:pt x="0" y="83252"/>
                  </a:lnTo>
                  <a:lnTo>
                    <a:pt x="0" y="65639"/>
                  </a:lnTo>
                  <a:lnTo>
                    <a:pt x="9778" y="65639"/>
                  </a:lnTo>
                  <a:lnTo>
                    <a:pt x="0" y="2832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2" name="Shape 182">
              <a:extLst>
                <a:ext uri="{FF2B5EF4-FFF2-40B4-BE49-F238E27FC236}">
                  <a16:creationId xmlns:a16="http://schemas.microsoft.com/office/drawing/2014/main" id="{4AF77B31-93E2-1E41-9A08-DB8B02958971}"/>
                </a:ext>
              </a:extLst>
            </p:cNvPr>
            <p:cNvSpPr/>
            <p:nvPr/>
          </p:nvSpPr>
          <p:spPr>
            <a:xfrm>
              <a:off x="649676" y="414190"/>
              <a:ext cx="60103" cy="104677"/>
            </a:xfrm>
            <a:custGeom>
              <a:avLst/>
              <a:gdLst/>
              <a:ahLst/>
              <a:cxnLst/>
              <a:rect l="0" t="0" r="0" b="0"/>
              <a:pathLst>
                <a:path w="60103" h="104677">
                  <a:moveTo>
                    <a:pt x="0" y="0"/>
                  </a:moveTo>
                  <a:lnTo>
                    <a:pt x="59959" y="0"/>
                  </a:lnTo>
                  <a:lnTo>
                    <a:pt x="59959" y="17614"/>
                  </a:lnTo>
                  <a:lnTo>
                    <a:pt x="21137" y="17614"/>
                  </a:lnTo>
                  <a:lnTo>
                    <a:pt x="21137" y="42345"/>
                  </a:lnTo>
                  <a:lnTo>
                    <a:pt x="54064" y="42345"/>
                  </a:lnTo>
                  <a:lnTo>
                    <a:pt x="54064" y="59384"/>
                  </a:lnTo>
                  <a:lnTo>
                    <a:pt x="21137" y="59384"/>
                  </a:lnTo>
                  <a:lnTo>
                    <a:pt x="21137" y="87136"/>
                  </a:lnTo>
                  <a:lnTo>
                    <a:pt x="60103" y="87136"/>
                  </a:lnTo>
                  <a:lnTo>
                    <a:pt x="6010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4C43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Shape 183">
              <a:extLst>
                <a:ext uri="{FF2B5EF4-FFF2-40B4-BE49-F238E27FC236}">
                  <a16:creationId xmlns:a16="http://schemas.microsoft.com/office/drawing/2014/main" id="{4ADD7D92-DFBA-5A4E-88BB-A311BE2A0AE6}"/>
                </a:ext>
              </a:extLst>
            </p:cNvPr>
            <p:cNvSpPr/>
            <p:nvPr/>
          </p:nvSpPr>
          <p:spPr>
            <a:xfrm>
              <a:off x="581406" y="414190"/>
              <a:ext cx="58233" cy="104677"/>
            </a:xfrm>
            <a:custGeom>
              <a:avLst/>
              <a:gdLst/>
              <a:ahLst/>
              <a:cxnLst/>
              <a:rect l="0" t="0" r="0" b="0"/>
              <a:pathLst>
                <a:path w="58233" h="104677">
                  <a:moveTo>
                    <a:pt x="0" y="0"/>
                  </a:moveTo>
                  <a:lnTo>
                    <a:pt x="21137" y="0"/>
                  </a:lnTo>
                  <a:lnTo>
                    <a:pt x="21137" y="87134"/>
                  </a:lnTo>
                  <a:lnTo>
                    <a:pt x="58233" y="87134"/>
                  </a:lnTo>
                  <a:lnTo>
                    <a:pt x="58233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4" name="Shape 184">
              <a:extLst>
                <a:ext uri="{FF2B5EF4-FFF2-40B4-BE49-F238E27FC236}">
                  <a16:creationId xmlns:a16="http://schemas.microsoft.com/office/drawing/2014/main" id="{764ADD2A-C26E-A84D-BB00-372E1AC8E215}"/>
                </a:ext>
              </a:extLst>
            </p:cNvPr>
            <p:cNvSpPr/>
            <p:nvPr/>
          </p:nvSpPr>
          <p:spPr>
            <a:xfrm>
              <a:off x="498613" y="414190"/>
              <a:ext cx="68946" cy="106114"/>
            </a:xfrm>
            <a:custGeom>
              <a:avLst/>
              <a:gdLst/>
              <a:ahLst/>
              <a:cxnLst/>
              <a:rect l="0" t="0" r="0" b="0"/>
              <a:pathLst>
                <a:path w="68946" h="106114">
                  <a:moveTo>
                    <a:pt x="0" y="0"/>
                  </a:moveTo>
                  <a:lnTo>
                    <a:pt x="21280" y="0"/>
                  </a:lnTo>
                  <a:lnTo>
                    <a:pt x="21280" y="72038"/>
                  </a:lnTo>
                  <a:cubicBezTo>
                    <a:pt x="21280" y="77981"/>
                    <a:pt x="22239" y="82222"/>
                    <a:pt x="24156" y="84764"/>
                  </a:cubicBezTo>
                  <a:cubicBezTo>
                    <a:pt x="26072" y="87303"/>
                    <a:pt x="29548" y="88572"/>
                    <a:pt x="34581" y="88572"/>
                  </a:cubicBezTo>
                  <a:cubicBezTo>
                    <a:pt x="39614" y="88572"/>
                    <a:pt x="43064" y="87313"/>
                    <a:pt x="44934" y="84798"/>
                  </a:cubicBezTo>
                  <a:cubicBezTo>
                    <a:pt x="46802" y="82282"/>
                    <a:pt x="47761" y="78148"/>
                    <a:pt x="47809" y="72397"/>
                  </a:cubicBezTo>
                  <a:lnTo>
                    <a:pt x="47809" y="0"/>
                  </a:lnTo>
                  <a:lnTo>
                    <a:pt x="68946" y="0"/>
                  </a:lnTo>
                  <a:lnTo>
                    <a:pt x="68946" y="72468"/>
                  </a:lnTo>
                  <a:cubicBezTo>
                    <a:pt x="68849" y="83350"/>
                    <a:pt x="65855" y="91676"/>
                    <a:pt x="59958" y="97452"/>
                  </a:cubicBezTo>
                  <a:cubicBezTo>
                    <a:pt x="54064" y="103228"/>
                    <a:pt x="45603" y="106114"/>
                    <a:pt x="34581" y="106114"/>
                  </a:cubicBezTo>
                  <a:cubicBezTo>
                    <a:pt x="23366" y="106114"/>
                    <a:pt x="14797" y="103192"/>
                    <a:pt x="8879" y="97344"/>
                  </a:cubicBezTo>
                  <a:cubicBezTo>
                    <a:pt x="2958" y="91497"/>
                    <a:pt x="0" y="83038"/>
                    <a:pt x="0" y="71965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0833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Shape 185">
              <a:extLst>
                <a:ext uri="{FF2B5EF4-FFF2-40B4-BE49-F238E27FC236}">
                  <a16:creationId xmlns:a16="http://schemas.microsoft.com/office/drawing/2014/main" id="{253C4385-48F3-5B48-A5E6-8EFCA3C166FE}"/>
                </a:ext>
              </a:extLst>
            </p:cNvPr>
            <p:cNvSpPr/>
            <p:nvPr/>
          </p:nvSpPr>
          <p:spPr>
            <a:xfrm>
              <a:off x="411291" y="414190"/>
              <a:ext cx="73404" cy="104677"/>
            </a:xfrm>
            <a:custGeom>
              <a:avLst/>
              <a:gdLst/>
              <a:ahLst/>
              <a:cxnLst/>
              <a:rect l="0" t="0" r="0" b="0"/>
              <a:pathLst>
                <a:path w="73404" h="104677">
                  <a:moveTo>
                    <a:pt x="0" y="0"/>
                  </a:moveTo>
                  <a:lnTo>
                    <a:pt x="21137" y="0"/>
                  </a:lnTo>
                  <a:lnTo>
                    <a:pt x="21137" y="42345"/>
                  </a:lnTo>
                  <a:lnTo>
                    <a:pt x="52338" y="42345"/>
                  </a:lnTo>
                  <a:lnTo>
                    <a:pt x="52338" y="0"/>
                  </a:lnTo>
                  <a:lnTo>
                    <a:pt x="73404" y="0"/>
                  </a:lnTo>
                  <a:lnTo>
                    <a:pt x="73404" y="104677"/>
                  </a:lnTo>
                  <a:lnTo>
                    <a:pt x="52338" y="104677"/>
                  </a:lnTo>
                  <a:lnTo>
                    <a:pt x="52338" y="59887"/>
                  </a:lnTo>
                  <a:lnTo>
                    <a:pt x="21137" y="59887"/>
                  </a:lnTo>
                  <a:lnTo>
                    <a:pt x="21137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Shape 186">
              <a:extLst>
                <a:ext uri="{FF2B5EF4-FFF2-40B4-BE49-F238E27FC236}">
                  <a16:creationId xmlns:a16="http://schemas.microsoft.com/office/drawing/2014/main" id="{F609A1A2-49E6-DC48-B812-5134F1D33D1D}"/>
                </a:ext>
              </a:extLst>
            </p:cNvPr>
            <p:cNvSpPr/>
            <p:nvPr/>
          </p:nvSpPr>
          <p:spPr>
            <a:xfrm>
              <a:off x="327565" y="412752"/>
              <a:ext cx="73043" cy="107554"/>
            </a:xfrm>
            <a:custGeom>
              <a:avLst/>
              <a:gdLst/>
              <a:ahLst/>
              <a:cxnLst/>
              <a:rect l="0" t="0" r="0" b="0"/>
              <a:pathLst>
                <a:path w="73043" h="107554">
                  <a:moveTo>
                    <a:pt x="36952" y="0"/>
                  </a:moveTo>
                  <a:cubicBezTo>
                    <a:pt x="48359" y="0"/>
                    <a:pt x="57022" y="3188"/>
                    <a:pt x="62942" y="9562"/>
                  </a:cubicBezTo>
                  <a:cubicBezTo>
                    <a:pt x="68861" y="15936"/>
                    <a:pt x="72227" y="25090"/>
                    <a:pt x="73043" y="37024"/>
                  </a:cubicBezTo>
                  <a:lnTo>
                    <a:pt x="51834" y="37024"/>
                  </a:lnTo>
                  <a:cubicBezTo>
                    <a:pt x="51642" y="29645"/>
                    <a:pt x="50504" y="24552"/>
                    <a:pt x="48420" y="21749"/>
                  </a:cubicBezTo>
                  <a:cubicBezTo>
                    <a:pt x="46335" y="18945"/>
                    <a:pt x="42512" y="17542"/>
                    <a:pt x="36952" y="17542"/>
                  </a:cubicBezTo>
                  <a:cubicBezTo>
                    <a:pt x="31295" y="17542"/>
                    <a:pt x="27295" y="19519"/>
                    <a:pt x="24947" y="23472"/>
                  </a:cubicBezTo>
                  <a:cubicBezTo>
                    <a:pt x="22597" y="27429"/>
                    <a:pt x="21351" y="33934"/>
                    <a:pt x="21208" y="42992"/>
                  </a:cubicBezTo>
                  <a:lnTo>
                    <a:pt x="21208" y="62764"/>
                  </a:lnTo>
                  <a:cubicBezTo>
                    <a:pt x="21208" y="73164"/>
                    <a:pt x="22370" y="80306"/>
                    <a:pt x="24695" y="84189"/>
                  </a:cubicBezTo>
                  <a:cubicBezTo>
                    <a:pt x="27019" y="88071"/>
                    <a:pt x="31009" y="90012"/>
                    <a:pt x="36665" y="90012"/>
                  </a:cubicBezTo>
                  <a:cubicBezTo>
                    <a:pt x="42224" y="90012"/>
                    <a:pt x="46059" y="88657"/>
                    <a:pt x="48168" y="85948"/>
                  </a:cubicBezTo>
                  <a:cubicBezTo>
                    <a:pt x="50277" y="83242"/>
                    <a:pt x="51474" y="78341"/>
                    <a:pt x="51763" y="71247"/>
                  </a:cubicBezTo>
                  <a:lnTo>
                    <a:pt x="72899" y="71247"/>
                  </a:lnTo>
                  <a:cubicBezTo>
                    <a:pt x="72371" y="83181"/>
                    <a:pt x="69017" y="92216"/>
                    <a:pt x="62833" y="98351"/>
                  </a:cubicBezTo>
                  <a:cubicBezTo>
                    <a:pt x="56652" y="104486"/>
                    <a:pt x="47927" y="107554"/>
                    <a:pt x="36665" y="107554"/>
                  </a:cubicBezTo>
                  <a:cubicBezTo>
                    <a:pt x="24826" y="107554"/>
                    <a:pt x="15754" y="103659"/>
                    <a:pt x="9454" y="95870"/>
                  </a:cubicBezTo>
                  <a:cubicBezTo>
                    <a:pt x="3149" y="88082"/>
                    <a:pt x="0" y="76975"/>
                    <a:pt x="0" y="62547"/>
                  </a:cubicBezTo>
                  <a:lnTo>
                    <a:pt x="0" y="44934"/>
                  </a:lnTo>
                  <a:cubicBezTo>
                    <a:pt x="0" y="30555"/>
                    <a:pt x="3258" y="19472"/>
                    <a:pt x="9777" y="11683"/>
                  </a:cubicBezTo>
                  <a:cubicBezTo>
                    <a:pt x="16294" y="3895"/>
                    <a:pt x="25353" y="0"/>
                    <a:pt x="3695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5D3D9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7" name="Shape 187">
              <a:extLst>
                <a:ext uri="{FF2B5EF4-FFF2-40B4-BE49-F238E27FC236}">
                  <a16:creationId xmlns:a16="http://schemas.microsoft.com/office/drawing/2014/main" id="{FB7D6A65-6681-434B-9799-2BB57A673361}"/>
                </a:ext>
              </a:extLst>
            </p:cNvPr>
            <p:cNvSpPr/>
            <p:nvPr/>
          </p:nvSpPr>
          <p:spPr>
            <a:xfrm>
              <a:off x="249085" y="412752"/>
              <a:ext cx="68659" cy="107555"/>
            </a:xfrm>
            <a:custGeom>
              <a:avLst/>
              <a:gdLst/>
              <a:ahLst/>
              <a:cxnLst/>
              <a:rect l="0" t="0" r="0" b="0"/>
              <a:pathLst>
                <a:path w="68659" h="107555">
                  <a:moveTo>
                    <a:pt x="35802" y="0"/>
                  </a:moveTo>
                  <a:cubicBezTo>
                    <a:pt x="42225" y="0"/>
                    <a:pt x="47953" y="1356"/>
                    <a:pt x="52984" y="4063"/>
                  </a:cubicBezTo>
                  <a:cubicBezTo>
                    <a:pt x="58019" y="6771"/>
                    <a:pt x="61887" y="10594"/>
                    <a:pt x="64596" y="15529"/>
                  </a:cubicBezTo>
                  <a:cubicBezTo>
                    <a:pt x="67304" y="20467"/>
                    <a:pt x="68659" y="26075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2" y="23738"/>
                    <a:pt x="44467" y="21173"/>
                  </a:cubicBezTo>
                  <a:cubicBezTo>
                    <a:pt x="42381" y="18610"/>
                    <a:pt x="39374" y="17326"/>
                    <a:pt x="35443" y="17326"/>
                  </a:cubicBezTo>
                  <a:cubicBezTo>
                    <a:pt x="31753" y="17326"/>
                    <a:pt x="28876" y="18418"/>
                    <a:pt x="26816" y="20598"/>
                  </a:cubicBezTo>
                  <a:cubicBezTo>
                    <a:pt x="24755" y="22781"/>
                    <a:pt x="23725" y="25715"/>
                    <a:pt x="23725" y="29405"/>
                  </a:cubicBezTo>
                  <a:cubicBezTo>
                    <a:pt x="23725" y="32282"/>
                    <a:pt x="24876" y="34882"/>
                    <a:pt x="27175" y="37205"/>
                  </a:cubicBezTo>
                  <a:cubicBezTo>
                    <a:pt x="29477" y="39531"/>
                    <a:pt x="33550" y="41939"/>
                    <a:pt x="39398" y="44431"/>
                  </a:cubicBezTo>
                  <a:cubicBezTo>
                    <a:pt x="49606" y="48123"/>
                    <a:pt x="57023" y="52653"/>
                    <a:pt x="61648" y="58020"/>
                  </a:cubicBezTo>
                  <a:cubicBezTo>
                    <a:pt x="66274" y="63387"/>
                    <a:pt x="68587" y="70218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8" y="104990"/>
                    <a:pt x="46203" y="107555"/>
                    <a:pt x="36234" y="107555"/>
                  </a:cubicBezTo>
                  <a:cubicBezTo>
                    <a:pt x="29477" y="107555"/>
                    <a:pt x="23317" y="106163"/>
                    <a:pt x="17758" y="103384"/>
                  </a:cubicBezTo>
                  <a:cubicBezTo>
                    <a:pt x="12197" y="100604"/>
                    <a:pt x="7847" y="96627"/>
                    <a:pt x="4708" y="91449"/>
                  </a:cubicBezTo>
                  <a:cubicBezTo>
                    <a:pt x="1570" y="86272"/>
                    <a:pt x="0" y="80162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2" y="83541"/>
                    <a:pt x="24731" y="86272"/>
                  </a:cubicBezTo>
                  <a:cubicBezTo>
                    <a:pt x="27079" y="89005"/>
                    <a:pt x="30914" y="90371"/>
                    <a:pt x="36234" y="90371"/>
                  </a:cubicBezTo>
                  <a:cubicBezTo>
                    <a:pt x="43616" y="90371"/>
                    <a:pt x="47305" y="86466"/>
                    <a:pt x="47305" y="78652"/>
                  </a:cubicBezTo>
                  <a:cubicBezTo>
                    <a:pt x="47305" y="74386"/>
                    <a:pt x="46215" y="71164"/>
                    <a:pt x="44035" y="68982"/>
                  </a:cubicBezTo>
                  <a:cubicBezTo>
                    <a:pt x="41853" y="66801"/>
                    <a:pt x="37888" y="64539"/>
                    <a:pt x="32136" y="62189"/>
                  </a:cubicBezTo>
                  <a:cubicBezTo>
                    <a:pt x="21641" y="58211"/>
                    <a:pt x="14091" y="53550"/>
                    <a:pt x="9489" y="48205"/>
                  </a:cubicBezTo>
                  <a:cubicBezTo>
                    <a:pt x="4888" y="42863"/>
                    <a:pt x="2588" y="36547"/>
                    <a:pt x="2588" y="29262"/>
                  </a:cubicBezTo>
                  <a:cubicBezTo>
                    <a:pt x="2588" y="20444"/>
                    <a:pt x="5715" y="13361"/>
                    <a:pt x="11970" y="8017"/>
                  </a:cubicBezTo>
                  <a:cubicBezTo>
                    <a:pt x="18226" y="2673"/>
                    <a:pt x="26170" y="0"/>
                    <a:pt x="3580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8" name="Shape 1990">
              <a:extLst>
                <a:ext uri="{FF2B5EF4-FFF2-40B4-BE49-F238E27FC236}">
                  <a16:creationId xmlns:a16="http://schemas.microsoft.com/office/drawing/2014/main" id="{F6389949-AC6F-8D41-B4C2-49ED52813A45}"/>
                </a:ext>
              </a:extLst>
            </p:cNvPr>
            <p:cNvSpPr/>
            <p:nvPr/>
          </p:nvSpPr>
          <p:spPr>
            <a:xfrm>
              <a:off x="657513" y="330120"/>
              <a:ext cx="35155" cy="16967"/>
            </a:xfrm>
            <a:custGeom>
              <a:avLst/>
              <a:gdLst/>
              <a:ahLst/>
              <a:cxnLst/>
              <a:rect l="0" t="0" r="0" b="0"/>
              <a:pathLst>
                <a:path w="35155" h="16967">
                  <a:moveTo>
                    <a:pt x="0" y="0"/>
                  </a:moveTo>
                  <a:lnTo>
                    <a:pt x="35155" y="0"/>
                  </a:lnTo>
                  <a:lnTo>
                    <a:pt x="35155" y="16967"/>
                  </a:lnTo>
                  <a:lnTo>
                    <a:pt x="0" y="16967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19" name="Shape 189">
              <a:extLst>
                <a:ext uri="{FF2B5EF4-FFF2-40B4-BE49-F238E27FC236}">
                  <a16:creationId xmlns:a16="http://schemas.microsoft.com/office/drawing/2014/main" id="{20D98C62-25C7-C247-8A27-48A5FB9EE69A}"/>
                </a:ext>
              </a:extLst>
            </p:cNvPr>
            <p:cNvSpPr/>
            <p:nvPr/>
          </p:nvSpPr>
          <p:spPr>
            <a:xfrm>
              <a:off x="579250" y="277349"/>
              <a:ext cx="68659" cy="107554"/>
            </a:xfrm>
            <a:custGeom>
              <a:avLst/>
              <a:gdLst/>
              <a:ahLst/>
              <a:cxnLst/>
              <a:rect l="0" t="0" r="0" b="0"/>
              <a:pathLst>
                <a:path w="68659" h="107554">
                  <a:moveTo>
                    <a:pt x="35803" y="0"/>
                  </a:moveTo>
                  <a:cubicBezTo>
                    <a:pt x="42224" y="0"/>
                    <a:pt x="47953" y="1355"/>
                    <a:pt x="52984" y="4063"/>
                  </a:cubicBezTo>
                  <a:cubicBezTo>
                    <a:pt x="58019" y="6772"/>
                    <a:pt x="61887" y="10594"/>
                    <a:pt x="64596" y="15529"/>
                  </a:cubicBezTo>
                  <a:cubicBezTo>
                    <a:pt x="67304" y="20467"/>
                    <a:pt x="68659" y="26074"/>
                    <a:pt x="68659" y="32353"/>
                  </a:cubicBezTo>
                  <a:lnTo>
                    <a:pt x="47593" y="32353"/>
                  </a:lnTo>
                  <a:cubicBezTo>
                    <a:pt x="47593" y="27463"/>
                    <a:pt x="46551" y="23739"/>
                    <a:pt x="44467" y="21173"/>
                  </a:cubicBezTo>
                  <a:cubicBezTo>
                    <a:pt x="42381" y="18610"/>
                    <a:pt x="39373" y="17327"/>
                    <a:pt x="35443" y="17327"/>
                  </a:cubicBezTo>
                  <a:cubicBezTo>
                    <a:pt x="31752" y="17327"/>
                    <a:pt x="28876" y="18419"/>
                    <a:pt x="26815" y="20598"/>
                  </a:cubicBezTo>
                  <a:cubicBezTo>
                    <a:pt x="24755" y="22780"/>
                    <a:pt x="23725" y="25715"/>
                    <a:pt x="23725" y="29405"/>
                  </a:cubicBezTo>
                  <a:cubicBezTo>
                    <a:pt x="23725" y="32281"/>
                    <a:pt x="24874" y="34881"/>
                    <a:pt x="27174" y="37205"/>
                  </a:cubicBezTo>
                  <a:cubicBezTo>
                    <a:pt x="29475" y="39531"/>
                    <a:pt x="33548" y="41939"/>
                    <a:pt x="39397" y="44431"/>
                  </a:cubicBezTo>
                  <a:cubicBezTo>
                    <a:pt x="49606" y="48123"/>
                    <a:pt x="57022" y="52652"/>
                    <a:pt x="61649" y="58020"/>
                  </a:cubicBezTo>
                  <a:cubicBezTo>
                    <a:pt x="66274" y="63387"/>
                    <a:pt x="68587" y="70217"/>
                    <a:pt x="68587" y="78508"/>
                  </a:cubicBezTo>
                  <a:cubicBezTo>
                    <a:pt x="68587" y="87616"/>
                    <a:pt x="65686" y="94733"/>
                    <a:pt x="59887" y="99861"/>
                  </a:cubicBezTo>
                  <a:cubicBezTo>
                    <a:pt x="54087" y="104990"/>
                    <a:pt x="46203" y="107554"/>
                    <a:pt x="36235" y="107554"/>
                  </a:cubicBezTo>
                  <a:cubicBezTo>
                    <a:pt x="29475" y="107554"/>
                    <a:pt x="23317" y="106162"/>
                    <a:pt x="17757" y="103384"/>
                  </a:cubicBezTo>
                  <a:cubicBezTo>
                    <a:pt x="12197" y="100604"/>
                    <a:pt x="7848" y="96625"/>
                    <a:pt x="4708" y="91449"/>
                  </a:cubicBezTo>
                  <a:cubicBezTo>
                    <a:pt x="1569" y="86272"/>
                    <a:pt x="0" y="80163"/>
                    <a:pt x="0" y="73116"/>
                  </a:cubicBezTo>
                  <a:lnTo>
                    <a:pt x="21209" y="73116"/>
                  </a:lnTo>
                  <a:cubicBezTo>
                    <a:pt x="21209" y="79155"/>
                    <a:pt x="22381" y="83541"/>
                    <a:pt x="24731" y="86272"/>
                  </a:cubicBezTo>
                  <a:cubicBezTo>
                    <a:pt x="27079" y="89004"/>
                    <a:pt x="30914" y="90370"/>
                    <a:pt x="36235" y="90370"/>
                  </a:cubicBezTo>
                  <a:cubicBezTo>
                    <a:pt x="43614" y="90370"/>
                    <a:pt x="47305" y="86465"/>
                    <a:pt x="47305" y="78653"/>
                  </a:cubicBezTo>
                  <a:cubicBezTo>
                    <a:pt x="47305" y="74386"/>
                    <a:pt x="46214" y="71163"/>
                    <a:pt x="44035" y="68983"/>
                  </a:cubicBezTo>
                  <a:cubicBezTo>
                    <a:pt x="41853" y="66802"/>
                    <a:pt x="37888" y="64537"/>
                    <a:pt x="32135" y="62188"/>
                  </a:cubicBezTo>
                  <a:cubicBezTo>
                    <a:pt x="21640" y="58212"/>
                    <a:pt x="14091" y="53551"/>
                    <a:pt x="9489" y="48206"/>
                  </a:cubicBezTo>
                  <a:cubicBezTo>
                    <a:pt x="4888" y="42861"/>
                    <a:pt x="2588" y="36547"/>
                    <a:pt x="2588" y="29261"/>
                  </a:cubicBezTo>
                  <a:cubicBezTo>
                    <a:pt x="2588" y="20443"/>
                    <a:pt x="5715" y="13361"/>
                    <a:pt x="11970" y="8017"/>
                  </a:cubicBezTo>
                  <a:cubicBezTo>
                    <a:pt x="18224" y="2673"/>
                    <a:pt x="26170" y="0"/>
                    <a:pt x="35803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29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0" name="Shape 190">
              <a:extLst>
                <a:ext uri="{FF2B5EF4-FFF2-40B4-BE49-F238E27FC236}">
                  <a16:creationId xmlns:a16="http://schemas.microsoft.com/office/drawing/2014/main" id="{2F7B6C86-30BA-B24C-83A1-7655F9B66E36}"/>
                </a:ext>
              </a:extLst>
            </p:cNvPr>
            <p:cNvSpPr/>
            <p:nvPr/>
          </p:nvSpPr>
          <p:spPr>
            <a:xfrm>
              <a:off x="503071" y="278788"/>
              <a:ext cx="73690" cy="104677"/>
            </a:xfrm>
            <a:custGeom>
              <a:avLst/>
              <a:gdLst/>
              <a:ahLst/>
              <a:cxnLst/>
              <a:rect l="0" t="0" r="0" b="0"/>
              <a:pathLst>
                <a:path w="73690" h="104677">
                  <a:moveTo>
                    <a:pt x="0" y="0"/>
                  </a:moveTo>
                  <a:lnTo>
                    <a:pt x="21135" y="0"/>
                  </a:lnTo>
                  <a:lnTo>
                    <a:pt x="21135" y="45651"/>
                  </a:lnTo>
                  <a:lnTo>
                    <a:pt x="27822" y="34365"/>
                  </a:lnTo>
                  <a:lnTo>
                    <a:pt x="47305" y="0"/>
                  </a:lnTo>
                  <a:lnTo>
                    <a:pt x="73187" y="0"/>
                  </a:lnTo>
                  <a:lnTo>
                    <a:pt x="43208" y="46011"/>
                  </a:lnTo>
                  <a:lnTo>
                    <a:pt x="73690" y="104677"/>
                  </a:lnTo>
                  <a:lnTo>
                    <a:pt x="48599" y="104677"/>
                  </a:lnTo>
                  <a:lnTo>
                    <a:pt x="29475" y="64272"/>
                  </a:lnTo>
                  <a:lnTo>
                    <a:pt x="21135" y="74769"/>
                  </a:lnTo>
                  <a:lnTo>
                    <a:pt x="21135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1C13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1" name="Shape 191">
              <a:extLst>
                <a:ext uri="{FF2B5EF4-FFF2-40B4-BE49-F238E27FC236}">
                  <a16:creationId xmlns:a16="http://schemas.microsoft.com/office/drawing/2014/main" id="{B6B7D140-7D50-4841-9B1C-6019DB198B05}"/>
                </a:ext>
              </a:extLst>
            </p:cNvPr>
            <p:cNvSpPr/>
            <p:nvPr/>
          </p:nvSpPr>
          <p:spPr>
            <a:xfrm>
              <a:off x="434800" y="278788"/>
              <a:ext cx="58234" cy="104677"/>
            </a:xfrm>
            <a:custGeom>
              <a:avLst/>
              <a:gdLst/>
              <a:ahLst/>
              <a:cxnLst/>
              <a:rect l="0" t="0" r="0" b="0"/>
              <a:pathLst>
                <a:path w="58234" h="104677">
                  <a:moveTo>
                    <a:pt x="0" y="0"/>
                  </a:moveTo>
                  <a:lnTo>
                    <a:pt x="21138" y="0"/>
                  </a:lnTo>
                  <a:lnTo>
                    <a:pt x="21138" y="87135"/>
                  </a:lnTo>
                  <a:lnTo>
                    <a:pt x="58234" y="87135"/>
                  </a:lnTo>
                  <a:lnTo>
                    <a:pt x="58234" y="104677"/>
                  </a:lnTo>
                  <a:lnTo>
                    <a:pt x="0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594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Shape 192">
              <a:extLst>
                <a:ext uri="{FF2B5EF4-FFF2-40B4-BE49-F238E27FC236}">
                  <a16:creationId xmlns:a16="http://schemas.microsoft.com/office/drawing/2014/main" id="{C24CA0E6-EB29-7E4A-B2B2-DD251C698049}"/>
                </a:ext>
              </a:extLst>
            </p:cNvPr>
            <p:cNvSpPr/>
            <p:nvPr/>
          </p:nvSpPr>
          <p:spPr>
            <a:xfrm>
              <a:off x="346329" y="277357"/>
              <a:ext cx="37707" cy="107513"/>
            </a:xfrm>
            <a:custGeom>
              <a:avLst/>
              <a:gdLst/>
              <a:ahLst/>
              <a:cxnLst/>
              <a:rect l="0" t="0" r="0" b="0"/>
              <a:pathLst>
                <a:path w="37707" h="107513">
                  <a:moveTo>
                    <a:pt x="37707" y="0"/>
                  </a:moveTo>
                  <a:lnTo>
                    <a:pt x="37707" y="17697"/>
                  </a:lnTo>
                  <a:lnTo>
                    <a:pt x="25306" y="24328"/>
                  </a:lnTo>
                  <a:cubicBezTo>
                    <a:pt x="22621" y="28762"/>
                    <a:pt x="21232" y="35508"/>
                    <a:pt x="21135" y="44566"/>
                  </a:cubicBezTo>
                  <a:lnTo>
                    <a:pt x="21135" y="63188"/>
                  </a:lnTo>
                  <a:cubicBezTo>
                    <a:pt x="21135" y="72343"/>
                    <a:pt x="22502" y="79089"/>
                    <a:pt x="25233" y="83425"/>
                  </a:cubicBezTo>
                  <a:lnTo>
                    <a:pt x="37707" y="89838"/>
                  </a:lnTo>
                  <a:lnTo>
                    <a:pt x="37707" y="107513"/>
                  </a:lnTo>
                  <a:lnTo>
                    <a:pt x="22160" y="104661"/>
                  </a:lnTo>
                  <a:cubicBezTo>
                    <a:pt x="17547" y="102738"/>
                    <a:pt x="13563" y="99853"/>
                    <a:pt x="10208" y="96007"/>
                  </a:cubicBezTo>
                  <a:cubicBezTo>
                    <a:pt x="3497" y="88314"/>
                    <a:pt x="94" y="77542"/>
                    <a:pt x="0" y="63690"/>
                  </a:cubicBezTo>
                  <a:lnTo>
                    <a:pt x="0" y="45789"/>
                  </a:lnTo>
                  <a:cubicBezTo>
                    <a:pt x="0" y="31411"/>
                    <a:pt x="3330" y="20184"/>
                    <a:pt x="9992" y="12107"/>
                  </a:cubicBezTo>
                  <a:cubicBezTo>
                    <a:pt x="13322" y="8069"/>
                    <a:pt x="17300" y="5040"/>
                    <a:pt x="21926" y="3022"/>
                  </a:cubicBezTo>
                  <a:lnTo>
                    <a:pt x="3770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Shape 193">
              <a:extLst>
                <a:ext uri="{FF2B5EF4-FFF2-40B4-BE49-F238E27FC236}">
                  <a16:creationId xmlns:a16="http://schemas.microsoft.com/office/drawing/2014/main" id="{496E6C64-9FC4-C445-87F6-060CF6BB1B07}"/>
                </a:ext>
              </a:extLst>
            </p:cNvPr>
            <p:cNvSpPr/>
            <p:nvPr/>
          </p:nvSpPr>
          <p:spPr>
            <a:xfrm>
              <a:off x="384036" y="277350"/>
              <a:ext cx="37780" cy="107553"/>
            </a:xfrm>
            <a:custGeom>
              <a:avLst/>
              <a:gdLst/>
              <a:ahLst/>
              <a:cxnLst/>
              <a:rect l="0" t="0" r="0" b="0"/>
              <a:pathLst>
                <a:path w="37780" h="107553">
                  <a:moveTo>
                    <a:pt x="36" y="0"/>
                  </a:moveTo>
                  <a:cubicBezTo>
                    <a:pt x="11683" y="0"/>
                    <a:pt x="20862" y="3966"/>
                    <a:pt x="27571" y="11898"/>
                  </a:cubicBezTo>
                  <a:cubicBezTo>
                    <a:pt x="34280" y="19831"/>
                    <a:pt x="37684" y="30962"/>
                    <a:pt x="37780" y="45293"/>
                  </a:cubicBezTo>
                  <a:lnTo>
                    <a:pt x="37780" y="63195"/>
                  </a:lnTo>
                  <a:cubicBezTo>
                    <a:pt x="37780" y="77239"/>
                    <a:pt x="34461" y="88141"/>
                    <a:pt x="27822" y="95906"/>
                  </a:cubicBezTo>
                  <a:cubicBezTo>
                    <a:pt x="21184" y="103670"/>
                    <a:pt x="11970" y="107553"/>
                    <a:pt x="181" y="107553"/>
                  </a:cubicBezTo>
                  <a:lnTo>
                    <a:pt x="0" y="107520"/>
                  </a:lnTo>
                  <a:lnTo>
                    <a:pt x="0" y="89845"/>
                  </a:lnTo>
                  <a:lnTo>
                    <a:pt x="181" y="89938"/>
                  </a:lnTo>
                  <a:cubicBezTo>
                    <a:pt x="5691" y="89938"/>
                    <a:pt x="9790" y="87819"/>
                    <a:pt x="12473" y="83576"/>
                  </a:cubicBezTo>
                  <a:cubicBezTo>
                    <a:pt x="15156" y="79335"/>
                    <a:pt x="16523" y="72756"/>
                    <a:pt x="16571" y="63841"/>
                  </a:cubicBezTo>
                  <a:lnTo>
                    <a:pt x="16571" y="45651"/>
                  </a:lnTo>
                  <a:cubicBezTo>
                    <a:pt x="16571" y="36211"/>
                    <a:pt x="15230" y="29187"/>
                    <a:pt x="12547" y="24586"/>
                  </a:cubicBezTo>
                  <a:cubicBezTo>
                    <a:pt x="9861" y="19985"/>
                    <a:pt x="5691" y="17685"/>
                    <a:pt x="36" y="17685"/>
                  </a:cubicBezTo>
                  <a:lnTo>
                    <a:pt x="0" y="17704"/>
                  </a:lnTo>
                  <a:lnTo>
                    <a:pt x="0" y="7"/>
                  </a:lnTo>
                  <a:lnTo>
                    <a:pt x="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F83B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  <p:sp>
          <p:nvSpPr>
            <p:cNvPr id="24" name="Shape 194">
              <a:extLst>
                <a:ext uri="{FF2B5EF4-FFF2-40B4-BE49-F238E27FC236}">
                  <a16:creationId xmlns:a16="http://schemas.microsoft.com/office/drawing/2014/main" id="{02CB39DC-C411-EE41-8F62-36760D46F804}"/>
                </a:ext>
              </a:extLst>
            </p:cNvPr>
            <p:cNvSpPr/>
            <p:nvPr/>
          </p:nvSpPr>
          <p:spPr>
            <a:xfrm>
              <a:off x="259222" y="278788"/>
              <a:ext cx="82174" cy="104677"/>
            </a:xfrm>
            <a:custGeom>
              <a:avLst/>
              <a:gdLst/>
              <a:ahLst/>
              <a:cxnLst/>
              <a:rect l="0" t="0" r="0" b="0"/>
              <a:pathLst>
                <a:path w="82174" h="104677">
                  <a:moveTo>
                    <a:pt x="0" y="0"/>
                  </a:moveTo>
                  <a:lnTo>
                    <a:pt x="23437" y="0"/>
                  </a:lnTo>
                  <a:lnTo>
                    <a:pt x="40979" y="75919"/>
                  </a:lnTo>
                  <a:lnTo>
                    <a:pt x="58593" y="0"/>
                  </a:lnTo>
                  <a:lnTo>
                    <a:pt x="82174" y="0"/>
                  </a:lnTo>
                  <a:lnTo>
                    <a:pt x="51979" y="104677"/>
                  </a:lnTo>
                  <a:lnTo>
                    <a:pt x="29978" y="104677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F261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987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1116</Words>
  <Application>Microsoft Office PowerPoint</Application>
  <PresentationFormat>Breitbild</PresentationFormat>
  <Paragraphs>137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</vt:lpstr>
      <vt:lpstr>Ablauf                                                                                                      </vt:lpstr>
      <vt:lpstr>Information über den Ablauf der Anmeldung und Schuleinschreibung 2022/23 </vt:lpstr>
      <vt:lpstr>Information über den Ablauf der Anmeldung und Schuleinschreibung 2022/23</vt:lpstr>
      <vt:lpstr>Information über den Ablauf der Anmeldung und Schuleinschreibung 2022/23</vt:lpstr>
      <vt:lpstr>Lebenspraktische Fähigkeiten </vt:lpstr>
      <vt:lpstr>Stärkung sozialer und emotionaler Fähigkeiten </vt:lpstr>
      <vt:lpstr>Vorbereitung auf das Lesenlernen</vt:lpstr>
      <vt:lpstr>Vorbereitung auf das Schreibenlernen</vt:lpstr>
      <vt:lpstr>Vorbereitung auf das Rechnenlernen</vt:lpstr>
      <vt:lpstr>Vorbereitung auf das Rechnenlernen</vt:lpstr>
      <vt:lpstr>Nachmittagsbetreuung                           </vt:lpstr>
      <vt:lpstr>Elternverein                                         </vt:lpstr>
      <vt:lpstr>Ausblick auf die Schuleinschreibungswoche   </vt:lpstr>
      <vt:lpstr>Ausblick auf die Schuleinschreibungswoche </vt:lpstr>
      <vt:lpstr>Allgemeine Informationen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Elternabend  Schuleinschreibung</dc:title>
  <dc:creator>Sophie Schrötter</dc:creator>
  <cp:lastModifiedBy>Direktion</cp:lastModifiedBy>
  <cp:revision>13</cp:revision>
  <dcterms:created xsi:type="dcterms:W3CDTF">2022-01-11T13:48:09Z</dcterms:created>
  <dcterms:modified xsi:type="dcterms:W3CDTF">2022-02-23T17:52:12Z</dcterms:modified>
</cp:coreProperties>
</file>